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74" r:id="rId2"/>
    <p:sldId id="275" r:id="rId3"/>
    <p:sldId id="276" r:id="rId4"/>
    <p:sldId id="259" r:id="rId5"/>
    <p:sldId id="260" r:id="rId6"/>
    <p:sldId id="262" r:id="rId7"/>
    <p:sldId id="261" r:id="rId8"/>
    <p:sldId id="263" r:id="rId9"/>
    <p:sldId id="264" r:id="rId10"/>
    <p:sldId id="273" r:id="rId11"/>
    <p:sldId id="265" r:id="rId12"/>
    <p:sldId id="266" r:id="rId13"/>
    <p:sldId id="267" r:id="rId14"/>
    <p:sldId id="268" r:id="rId15"/>
    <p:sldId id="269" r:id="rId16"/>
    <p:sldId id="278" r:id="rId17"/>
    <p:sldId id="27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p:restoredTop sz="83236"/>
  </p:normalViewPr>
  <p:slideViewPr>
    <p:cSldViewPr snapToGrid="0" snapToObjects="1">
      <p:cViewPr>
        <p:scale>
          <a:sx n="77" d="100"/>
          <a:sy n="77" d="100"/>
        </p:scale>
        <p:origin x="1184"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12B08-5A8F-4B47-9389-467A9B0A35AA}" type="datetimeFigureOut">
              <a:rPr lang="en-US" smtClean="0"/>
              <a:t>4/8/20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1DC376-6EC8-6741-A420-AF086862D337}" type="slidenum">
              <a:rPr lang="en-US" smtClean="0"/>
              <a:t>‹#›</a:t>
            </a:fld>
            <a:endParaRPr lang="en-US"/>
          </a:p>
        </p:txBody>
      </p:sp>
    </p:spTree>
    <p:extLst>
      <p:ext uri="{BB962C8B-B14F-4D97-AF65-F5344CB8AC3E}">
        <p14:creationId xmlns:p14="http://schemas.microsoft.com/office/powerpoint/2010/main" val="3565789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0730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it were known, it wouldn’t likely be a pandemic, now would it?!</a:t>
            </a:r>
          </a:p>
        </p:txBody>
      </p:sp>
      <p:sp>
        <p:nvSpPr>
          <p:cNvPr id="4" name="Slide Number Placeholder 3"/>
          <p:cNvSpPr>
            <a:spLocks noGrp="1"/>
          </p:cNvSpPr>
          <p:nvPr>
            <p:ph type="sldNum" sz="quarter" idx="5"/>
          </p:nvPr>
        </p:nvSpPr>
        <p:spPr/>
        <p:txBody>
          <a:bodyPr/>
          <a:lstStyle/>
          <a:p>
            <a:fld id="{431DC376-6EC8-6741-A420-AF086862D337}" type="slidenum">
              <a:rPr lang="en-US" smtClean="0"/>
              <a:t>8</a:t>
            </a:fld>
            <a:endParaRPr lang="en-US"/>
          </a:p>
        </p:txBody>
      </p:sp>
    </p:spTree>
    <p:extLst>
      <p:ext uri="{BB962C8B-B14F-4D97-AF65-F5344CB8AC3E}">
        <p14:creationId xmlns:p14="http://schemas.microsoft.com/office/powerpoint/2010/main" val="3112690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1DC376-6EC8-6741-A420-AF086862D337}" type="slidenum">
              <a:rPr lang="en-US" smtClean="0"/>
              <a:t>13</a:t>
            </a:fld>
            <a:endParaRPr lang="en-US"/>
          </a:p>
        </p:txBody>
      </p:sp>
    </p:spTree>
    <p:extLst>
      <p:ext uri="{BB962C8B-B14F-4D97-AF65-F5344CB8AC3E}">
        <p14:creationId xmlns:p14="http://schemas.microsoft.com/office/powerpoint/2010/main" val="268460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colonial times, public health,</a:t>
            </a:r>
          </a:p>
          <a:p>
            <a:r>
              <a:rPr lang="en-US" dirty="0"/>
              <a:t>including quarantine, was a matter for the colonies, and therefore when the Constitution was drafted,</a:t>
            </a:r>
          </a:p>
          <a:p>
            <a:r>
              <a:rPr lang="en-US" dirty="0"/>
              <a:t>public health was not one of the enumerated powers granted to the new federal government and was</a:t>
            </a:r>
          </a:p>
          <a:p>
            <a:r>
              <a:rPr lang="en-US" dirty="0"/>
              <a:t>reserved to the states. Consequently, the U.S. is one of the few nations without a national public health</a:t>
            </a:r>
          </a:p>
          <a:p>
            <a:r>
              <a:rPr lang="en-US" dirty="0"/>
              <a:t>agency.” (Rothstein 2020)</a:t>
            </a:r>
          </a:p>
        </p:txBody>
      </p:sp>
      <p:sp>
        <p:nvSpPr>
          <p:cNvPr id="4" name="Slide Number Placeholder 3"/>
          <p:cNvSpPr>
            <a:spLocks noGrp="1"/>
          </p:cNvSpPr>
          <p:nvPr>
            <p:ph type="sldNum" sz="quarter" idx="5"/>
          </p:nvPr>
        </p:nvSpPr>
        <p:spPr/>
        <p:txBody>
          <a:bodyPr/>
          <a:lstStyle/>
          <a:p>
            <a:fld id="{431DC376-6EC8-6741-A420-AF086862D337}" type="slidenum">
              <a:rPr lang="en-US" smtClean="0"/>
              <a:t>16</a:t>
            </a:fld>
            <a:endParaRPr lang="en-US"/>
          </a:p>
        </p:txBody>
      </p:sp>
    </p:spTree>
    <p:extLst>
      <p:ext uri="{BB962C8B-B14F-4D97-AF65-F5344CB8AC3E}">
        <p14:creationId xmlns:p14="http://schemas.microsoft.com/office/powerpoint/2010/main" val="2617926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DDB0E-D6FF-7746-B3F2-274379980F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373A7-1EF8-554C-915F-6AC04DE06B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EEA5C9-6CC5-2E42-9B0D-94062EB5449B}"/>
              </a:ext>
            </a:extLst>
          </p:cNvPr>
          <p:cNvSpPr>
            <a:spLocks noGrp="1"/>
          </p:cNvSpPr>
          <p:nvPr>
            <p:ph type="dt" sz="half" idx="10"/>
          </p:nvPr>
        </p:nvSpPr>
        <p:spPr/>
        <p:txBody>
          <a:bodyPr/>
          <a:lstStyle/>
          <a:p>
            <a:fld id="{B7BEA157-3C95-004C-9A01-F2E9C7EC2668}" type="datetime1">
              <a:rPr lang="en-US" smtClean="0"/>
              <a:t>4/9/20</a:t>
            </a:fld>
            <a:endParaRPr lang="en-US" dirty="0"/>
          </a:p>
        </p:txBody>
      </p:sp>
      <p:sp>
        <p:nvSpPr>
          <p:cNvPr id="5" name="Footer Placeholder 4">
            <a:extLst>
              <a:ext uri="{FF2B5EF4-FFF2-40B4-BE49-F238E27FC236}">
                <a16:creationId xmlns:a16="http://schemas.microsoft.com/office/drawing/2014/main" id="{15E26173-8847-D34D-817F-344153E7B50D}"/>
              </a:ext>
            </a:extLst>
          </p:cNvPr>
          <p:cNvSpPr>
            <a:spLocks noGrp="1"/>
          </p:cNvSpPr>
          <p:nvPr>
            <p:ph type="ftr" sz="quarter" idx="11"/>
          </p:nvPr>
        </p:nvSpPr>
        <p:spPr/>
        <p:txBody>
          <a:bodyPr/>
          <a:lstStyle/>
          <a:p>
            <a:r>
              <a:rPr lang="en-US"/>
              <a:t>@SageBio</a:t>
            </a:r>
            <a:endParaRPr lang="en-US" dirty="0"/>
          </a:p>
        </p:txBody>
      </p:sp>
      <p:sp>
        <p:nvSpPr>
          <p:cNvPr id="6" name="Slide Number Placeholder 5">
            <a:extLst>
              <a:ext uri="{FF2B5EF4-FFF2-40B4-BE49-F238E27FC236}">
                <a16:creationId xmlns:a16="http://schemas.microsoft.com/office/drawing/2014/main" id="{C1527ACF-35ED-E942-9D07-B76CF9556FD7}"/>
              </a:ext>
            </a:extLst>
          </p:cNvPr>
          <p:cNvSpPr>
            <a:spLocks noGrp="1"/>
          </p:cNvSpPr>
          <p:nvPr>
            <p:ph type="sldNum" sz="quarter" idx="12"/>
          </p:nvPr>
        </p:nvSpPr>
        <p:spPr/>
        <p:txBody>
          <a:bodyPr/>
          <a:lstStyle/>
          <a:p>
            <a:r>
              <a:rPr lang="en-US" dirty="0"/>
              <a:t>@</a:t>
            </a:r>
            <a:r>
              <a:rPr lang="en-US" dirty="0" err="1"/>
              <a:t>MegDoerr</a:t>
            </a:r>
            <a:r>
              <a:rPr lang="en-US" dirty="0"/>
              <a:t> with @</a:t>
            </a:r>
            <a:r>
              <a:rPr lang="en-US" dirty="0" err="1"/>
              <a:t>DNALawyer</a:t>
            </a:r>
            <a:r>
              <a:rPr lang="en-US" dirty="0"/>
              <a:t> and @</a:t>
            </a:r>
            <a:r>
              <a:rPr lang="en-US" dirty="0" err="1"/>
              <a:t>KayteSB</a:t>
            </a:r>
            <a:endParaRPr lang="en-US" dirty="0"/>
          </a:p>
        </p:txBody>
      </p:sp>
    </p:spTree>
    <p:extLst>
      <p:ext uri="{BB962C8B-B14F-4D97-AF65-F5344CB8AC3E}">
        <p14:creationId xmlns:p14="http://schemas.microsoft.com/office/powerpoint/2010/main" val="480383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46B2D-4CC5-B84C-B7EE-07D2435F9E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76287A-6733-7043-AA57-3C3415651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FDD803-D241-BF42-BB73-ACB75B5DB05C}"/>
              </a:ext>
            </a:extLst>
          </p:cNvPr>
          <p:cNvSpPr>
            <a:spLocks noGrp="1"/>
          </p:cNvSpPr>
          <p:nvPr>
            <p:ph type="dt" sz="half" idx="10"/>
          </p:nvPr>
        </p:nvSpPr>
        <p:spPr/>
        <p:txBody>
          <a:bodyPr/>
          <a:lstStyle/>
          <a:p>
            <a:fld id="{5E192733-42EB-CA44-B79F-8FE5831D24E7}" type="datetime1">
              <a:rPr lang="en-US" smtClean="0"/>
              <a:t>4/9/20</a:t>
            </a:fld>
            <a:endParaRPr lang="en-US"/>
          </a:p>
        </p:txBody>
      </p:sp>
      <p:sp>
        <p:nvSpPr>
          <p:cNvPr id="5" name="Footer Placeholder 4">
            <a:extLst>
              <a:ext uri="{FF2B5EF4-FFF2-40B4-BE49-F238E27FC236}">
                <a16:creationId xmlns:a16="http://schemas.microsoft.com/office/drawing/2014/main" id="{38B59C44-5276-484C-A1BF-C57FD49DA8F6}"/>
              </a:ext>
            </a:extLst>
          </p:cNvPr>
          <p:cNvSpPr>
            <a:spLocks noGrp="1"/>
          </p:cNvSpPr>
          <p:nvPr>
            <p:ph type="ftr" sz="quarter" idx="11"/>
          </p:nvPr>
        </p:nvSpPr>
        <p:spPr/>
        <p:txBody>
          <a:bodyPr/>
          <a:lstStyle/>
          <a:p>
            <a:r>
              <a:rPr lang="en-US"/>
              <a:t>@SageBio</a:t>
            </a:r>
          </a:p>
        </p:txBody>
      </p:sp>
      <p:sp>
        <p:nvSpPr>
          <p:cNvPr id="6" name="Slide Number Placeholder 5">
            <a:extLst>
              <a:ext uri="{FF2B5EF4-FFF2-40B4-BE49-F238E27FC236}">
                <a16:creationId xmlns:a16="http://schemas.microsoft.com/office/drawing/2014/main" id="{6ABEA964-47F9-F645-A2FF-B05356C3DE83}"/>
              </a:ext>
            </a:extLst>
          </p:cNvPr>
          <p:cNvSpPr>
            <a:spLocks noGrp="1"/>
          </p:cNvSpPr>
          <p:nvPr>
            <p:ph type="sldNum" sz="quarter" idx="12"/>
          </p:nvPr>
        </p:nvSpPr>
        <p:spPr/>
        <p:txBody>
          <a:bodyPr/>
          <a:lstStyle/>
          <a:p>
            <a:fld id="{166DCBB3-BB65-8D46-AF9B-C351A49A8BDF}" type="slidenum">
              <a:rPr lang="en-US" smtClean="0"/>
              <a:t>‹#›</a:t>
            </a:fld>
            <a:endParaRPr lang="en-US"/>
          </a:p>
        </p:txBody>
      </p:sp>
    </p:spTree>
    <p:extLst>
      <p:ext uri="{BB962C8B-B14F-4D97-AF65-F5344CB8AC3E}">
        <p14:creationId xmlns:p14="http://schemas.microsoft.com/office/powerpoint/2010/main" val="3106676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95F57B-85F9-3744-9778-EAC97B8901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745338-3940-E041-ABFB-93783EAE318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7EEE0-2B37-C14E-B608-23080A6DB38E}"/>
              </a:ext>
            </a:extLst>
          </p:cNvPr>
          <p:cNvSpPr>
            <a:spLocks noGrp="1"/>
          </p:cNvSpPr>
          <p:nvPr>
            <p:ph type="dt" sz="half" idx="10"/>
          </p:nvPr>
        </p:nvSpPr>
        <p:spPr/>
        <p:txBody>
          <a:bodyPr/>
          <a:lstStyle/>
          <a:p>
            <a:fld id="{E656EBF5-6C30-F546-9885-7955FB84E1BE}" type="datetime1">
              <a:rPr lang="en-US" smtClean="0"/>
              <a:t>4/9/20</a:t>
            </a:fld>
            <a:endParaRPr lang="en-US"/>
          </a:p>
        </p:txBody>
      </p:sp>
      <p:sp>
        <p:nvSpPr>
          <p:cNvPr id="5" name="Footer Placeholder 4">
            <a:extLst>
              <a:ext uri="{FF2B5EF4-FFF2-40B4-BE49-F238E27FC236}">
                <a16:creationId xmlns:a16="http://schemas.microsoft.com/office/drawing/2014/main" id="{713145C3-1ABE-0D40-8AF0-DB80358BE522}"/>
              </a:ext>
            </a:extLst>
          </p:cNvPr>
          <p:cNvSpPr>
            <a:spLocks noGrp="1"/>
          </p:cNvSpPr>
          <p:nvPr>
            <p:ph type="ftr" sz="quarter" idx="11"/>
          </p:nvPr>
        </p:nvSpPr>
        <p:spPr/>
        <p:txBody>
          <a:bodyPr/>
          <a:lstStyle/>
          <a:p>
            <a:r>
              <a:rPr lang="en-US"/>
              <a:t>@SageBio</a:t>
            </a:r>
          </a:p>
        </p:txBody>
      </p:sp>
      <p:sp>
        <p:nvSpPr>
          <p:cNvPr id="6" name="Slide Number Placeholder 5">
            <a:extLst>
              <a:ext uri="{FF2B5EF4-FFF2-40B4-BE49-F238E27FC236}">
                <a16:creationId xmlns:a16="http://schemas.microsoft.com/office/drawing/2014/main" id="{1E321F63-AFF0-C94F-BC13-282275B14418}"/>
              </a:ext>
            </a:extLst>
          </p:cNvPr>
          <p:cNvSpPr>
            <a:spLocks noGrp="1"/>
          </p:cNvSpPr>
          <p:nvPr>
            <p:ph type="sldNum" sz="quarter" idx="12"/>
          </p:nvPr>
        </p:nvSpPr>
        <p:spPr/>
        <p:txBody>
          <a:bodyPr/>
          <a:lstStyle/>
          <a:p>
            <a:fld id="{166DCBB3-BB65-8D46-AF9B-C351A49A8BDF}" type="slidenum">
              <a:rPr lang="en-US" smtClean="0"/>
              <a:t>‹#›</a:t>
            </a:fld>
            <a:endParaRPr lang="en-US"/>
          </a:p>
        </p:txBody>
      </p:sp>
    </p:spTree>
    <p:extLst>
      <p:ext uri="{BB962C8B-B14F-4D97-AF65-F5344CB8AC3E}">
        <p14:creationId xmlns:p14="http://schemas.microsoft.com/office/powerpoint/2010/main" val="3650151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A5C16-8D37-EE4C-96AC-07FE285644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B4EF6C-5385-734F-8DE1-FB22F5DDB27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F9E79A-B0D7-694A-B1AF-7CD00B8A60E9}"/>
              </a:ext>
            </a:extLst>
          </p:cNvPr>
          <p:cNvSpPr>
            <a:spLocks noGrp="1"/>
          </p:cNvSpPr>
          <p:nvPr>
            <p:ph type="dt" sz="half" idx="10"/>
          </p:nvPr>
        </p:nvSpPr>
        <p:spPr/>
        <p:txBody>
          <a:bodyPr/>
          <a:lstStyle/>
          <a:p>
            <a:fld id="{D4CA8EB4-B8FE-B848-87A9-99591A9DA99B}" type="datetime1">
              <a:rPr lang="en-US" smtClean="0"/>
              <a:t>4/9/20</a:t>
            </a:fld>
            <a:endParaRPr lang="en-US"/>
          </a:p>
        </p:txBody>
      </p:sp>
      <p:sp>
        <p:nvSpPr>
          <p:cNvPr id="5" name="Footer Placeholder 4">
            <a:extLst>
              <a:ext uri="{FF2B5EF4-FFF2-40B4-BE49-F238E27FC236}">
                <a16:creationId xmlns:a16="http://schemas.microsoft.com/office/drawing/2014/main" id="{FAD8BE34-B5B3-8445-B571-C51683B434FD}"/>
              </a:ext>
            </a:extLst>
          </p:cNvPr>
          <p:cNvSpPr>
            <a:spLocks noGrp="1"/>
          </p:cNvSpPr>
          <p:nvPr>
            <p:ph type="ftr" sz="quarter" idx="11"/>
          </p:nvPr>
        </p:nvSpPr>
        <p:spPr/>
        <p:txBody>
          <a:bodyPr/>
          <a:lstStyle/>
          <a:p>
            <a:r>
              <a:rPr lang="en-US"/>
              <a:t>@SageBio</a:t>
            </a:r>
          </a:p>
        </p:txBody>
      </p:sp>
      <p:sp>
        <p:nvSpPr>
          <p:cNvPr id="6" name="Slide Number Placeholder 5">
            <a:extLst>
              <a:ext uri="{FF2B5EF4-FFF2-40B4-BE49-F238E27FC236}">
                <a16:creationId xmlns:a16="http://schemas.microsoft.com/office/drawing/2014/main" id="{BE1D889E-79CC-594B-93F7-C335E95712E9}"/>
              </a:ext>
            </a:extLst>
          </p:cNvPr>
          <p:cNvSpPr>
            <a:spLocks noGrp="1"/>
          </p:cNvSpPr>
          <p:nvPr>
            <p:ph type="sldNum" sz="quarter" idx="12"/>
          </p:nvPr>
        </p:nvSpPr>
        <p:spPr/>
        <p:txBody>
          <a:bodyPr/>
          <a:lstStyle/>
          <a:p>
            <a:fld id="{166DCBB3-BB65-8D46-AF9B-C351A49A8BDF}" type="slidenum">
              <a:rPr lang="en-US" smtClean="0"/>
              <a:t>‹#›</a:t>
            </a:fld>
            <a:endParaRPr lang="en-US"/>
          </a:p>
        </p:txBody>
      </p:sp>
    </p:spTree>
    <p:extLst>
      <p:ext uri="{BB962C8B-B14F-4D97-AF65-F5344CB8AC3E}">
        <p14:creationId xmlns:p14="http://schemas.microsoft.com/office/powerpoint/2010/main" val="809038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8B077-FDAA-4A46-8437-2C0322A7CF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08DA19-648A-F642-BBE0-12E91EFAD4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C5FC1E8-C263-B941-838D-C833DF08AC45}"/>
              </a:ext>
            </a:extLst>
          </p:cNvPr>
          <p:cNvSpPr>
            <a:spLocks noGrp="1"/>
          </p:cNvSpPr>
          <p:nvPr>
            <p:ph type="dt" sz="half" idx="10"/>
          </p:nvPr>
        </p:nvSpPr>
        <p:spPr/>
        <p:txBody>
          <a:bodyPr/>
          <a:lstStyle/>
          <a:p>
            <a:fld id="{3E933904-F99E-414A-B17D-340F34141C1A}" type="datetime1">
              <a:rPr lang="en-US" smtClean="0"/>
              <a:t>4/9/20</a:t>
            </a:fld>
            <a:endParaRPr lang="en-US"/>
          </a:p>
        </p:txBody>
      </p:sp>
      <p:sp>
        <p:nvSpPr>
          <p:cNvPr id="5" name="Footer Placeholder 4">
            <a:extLst>
              <a:ext uri="{FF2B5EF4-FFF2-40B4-BE49-F238E27FC236}">
                <a16:creationId xmlns:a16="http://schemas.microsoft.com/office/drawing/2014/main" id="{22A62468-2B95-AB44-BEE9-428E2D10ED6F}"/>
              </a:ext>
            </a:extLst>
          </p:cNvPr>
          <p:cNvSpPr>
            <a:spLocks noGrp="1"/>
          </p:cNvSpPr>
          <p:nvPr>
            <p:ph type="ftr" sz="quarter" idx="11"/>
          </p:nvPr>
        </p:nvSpPr>
        <p:spPr/>
        <p:txBody>
          <a:bodyPr/>
          <a:lstStyle/>
          <a:p>
            <a:r>
              <a:rPr lang="en-US"/>
              <a:t>@SageBio</a:t>
            </a:r>
          </a:p>
        </p:txBody>
      </p:sp>
      <p:sp>
        <p:nvSpPr>
          <p:cNvPr id="6" name="Slide Number Placeholder 5">
            <a:extLst>
              <a:ext uri="{FF2B5EF4-FFF2-40B4-BE49-F238E27FC236}">
                <a16:creationId xmlns:a16="http://schemas.microsoft.com/office/drawing/2014/main" id="{9A65E7C6-2187-9549-8D0D-2C58D5921C41}"/>
              </a:ext>
            </a:extLst>
          </p:cNvPr>
          <p:cNvSpPr>
            <a:spLocks noGrp="1"/>
          </p:cNvSpPr>
          <p:nvPr>
            <p:ph type="sldNum" sz="quarter" idx="12"/>
          </p:nvPr>
        </p:nvSpPr>
        <p:spPr/>
        <p:txBody>
          <a:bodyPr/>
          <a:lstStyle/>
          <a:p>
            <a:fld id="{166DCBB3-BB65-8D46-AF9B-C351A49A8BDF}" type="slidenum">
              <a:rPr lang="en-US" smtClean="0"/>
              <a:t>‹#›</a:t>
            </a:fld>
            <a:endParaRPr lang="en-US"/>
          </a:p>
        </p:txBody>
      </p:sp>
    </p:spTree>
    <p:extLst>
      <p:ext uri="{BB962C8B-B14F-4D97-AF65-F5344CB8AC3E}">
        <p14:creationId xmlns:p14="http://schemas.microsoft.com/office/powerpoint/2010/main" val="2332555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4CEB2-68B5-384C-A97C-C8D5FDA356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1E6552-435C-3A46-A9B1-1B1149B8D43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822120-4793-C941-A20E-46FE413A066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C76F01-2B4F-5F40-A9F9-A01BBCC5497E}"/>
              </a:ext>
            </a:extLst>
          </p:cNvPr>
          <p:cNvSpPr>
            <a:spLocks noGrp="1"/>
          </p:cNvSpPr>
          <p:nvPr>
            <p:ph type="dt" sz="half" idx="10"/>
          </p:nvPr>
        </p:nvSpPr>
        <p:spPr/>
        <p:txBody>
          <a:bodyPr/>
          <a:lstStyle/>
          <a:p>
            <a:fld id="{17198578-24A6-0A4F-9581-62F416F4ECC8}" type="datetime1">
              <a:rPr lang="en-US" smtClean="0"/>
              <a:t>4/9/20</a:t>
            </a:fld>
            <a:endParaRPr lang="en-US"/>
          </a:p>
        </p:txBody>
      </p:sp>
      <p:sp>
        <p:nvSpPr>
          <p:cNvPr id="6" name="Footer Placeholder 5">
            <a:extLst>
              <a:ext uri="{FF2B5EF4-FFF2-40B4-BE49-F238E27FC236}">
                <a16:creationId xmlns:a16="http://schemas.microsoft.com/office/drawing/2014/main" id="{8CBC14E2-FB02-BA4A-A7B0-FBD4713A12F3}"/>
              </a:ext>
            </a:extLst>
          </p:cNvPr>
          <p:cNvSpPr>
            <a:spLocks noGrp="1"/>
          </p:cNvSpPr>
          <p:nvPr>
            <p:ph type="ftr" sz="quarter" idx="11"/>
          </p:nvPr>
        </p:nvSpPr>
        <p:spPr/>
        <p:txBody>
          <a:bodyPr/>
          <a:lstStyle/>
          <a:p>
            <a:r>
              <a:rPr lang="en-US"/>
              <a:t>@SageBio</a:t>
            </a:r>
          </a:p>
        </p:txBody>
      </p:sp>
      <p:sp>
        <p:nvSpPr>
          <p:cNvPr id="7" name="Slide Number Placeholder 6">
            <a:extLst>
              <a:ext uri="{FF2B5EF4-FFF2-40B4-BE49-F238E27FC236}">
                <a16:creationId xmlns:a16="http://schemas.microsoft.com/office/drawing/2014/main" id="{831A9410-BF33-024C-A1A6-06CFDDE79674}"/>
              </a:ext>
            </a:extLst>
          </p:cNvPr>
          <p:cNvSpPr>
            <a:spLocks noGrp="1"/>
          </p:cNvSpPr>
          <p:nvPr>
            <p:ph type="sldNum" sz="quarter" idx="12"/>
          </p:nvPr>
        </p:nvSpPr>
        <p:spPr/>
        <p:txBody>
          <a:bodyPr/>
          <a:lstStyle/>
          <a:p>
            <a:fld id="{166DCBB3-BB65-8D46-AF9B-C351A49A8BDF}" type="slidenum">
              <a:rPr lang="en-US" smtClean="0"/>
              <a:t>‹#›</a:t>
            </a:fld>
            <a:endParaRPr lang="en-US"/>
          </a:p>
        </p:txBody>
      </p:sp>
    </p:spTree>
    <p:extLst>
      <p:ext uri="{BB962C8B-B14F-4D97-AF65-F5344CB8AC3E}">
        <p14:creationId xmlns:p14="http://schemas.microsoft.com/office/powerpoint/2010/main" val="810641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7D76D-8A45-3242-9874-5D5D382D2D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1B1630-7897-E64C-B92F-C3B2FDA8A1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446C797-B6B2-EC49-8C17-88C6DE7ABB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182337-8753-9246-AC11-57FDAC2553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F77B820-CAA4-BC4F-93EC-4395A63FA39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8B9F7-DA98-3140-A7E9-41C949D5E28C}"/>
              </a:ext>
            </a:extLst>
          </p:cNvPr>
          <p:cNvSpPr>
            <a:spLocks noGrp="1"/>
          </p:cNvSpPr>
          <p:nvPr>
            <p:ph type="dt" sz="half" idx="10"/>
          </p:nvPr>
        </p:nvSpPr>
        <p:spPr/>
        <p:txBody>
          <a:bodyPr/>
          <a:lstStyle/>
          <a:p>
            <a:fld id="{2F056CF3-14A2-7448-A84B-1F35DA378C7E}" type="datetime1">
              <a:rPr lang="en-US" smtClean="0"/>
              <a:t>4/9/20</a:t>
            </a:fld>
            <a:endParaRPr lang="en-US"/>
          </a:p>
        </p:txBody>
      </p:sp>
      <p:sp>
        <p:nvSpPr>
          <p:cNvPr id="8" name="Footer Placeholder 7">
            <a:extLst>
              <a:ext uri="{FF2B5EF4-FFF2-40B4-BE49-F238E27FC236}">
                <a16:creationId xmlns:a16="http://schemas.microsoft.com/office/drawing/2014/main" id="{B0B48866-14A4-0340-9C36-77716ABAF645}"/>
              </a:ext>
            </a:extLst>
          </p:cNvPr>
          <p:cNvSpPr>
            <a:spLocks noGrp="1"/>
          </p:cNvSpPr>
          <p:nvPr>
            <p:ph type="ftr" sz="quarter" idx="11"/>
          </p:nvPr>
        </p:nvSpPr>
        <p:spPr/>
        <p:txBody>
          <a:bodyPr/>
          <a:lstStyle/>
          <a:p>
            <a:r>
              <a:rPr lang="en-US"/>
              <a:t>@SageBio</a:t>
            </a:r>
          </a:p>
        </p:txBody>
      </p:sp>
      <p:sp>
        <p:nvSpPr>
          <p:cNvPr id="9" name="Slide Number Placeholder 8">
            <a:extLst>
              <a:ext uri="{FF2B5EF4-FFF2-40B4-BE49-F238E27FC236}">
                <a16:creationId xmlns:a16="http://schemas.microsoft.com/office/drawing/2014/main" id="{1ABEE62E-A0B8-504A-A58E-7E77A3A814F5}"/>
              </a:ext>
            </a:extLst>
          </p:cNvPr>
          <p:cNvSpPr>
            <a:spLocks noGrp="1"/>
          </p:cNvSpPr>
          <p:nvPr>
            <p:ph type="sldNum" sz="quarter" idx="12"/>
          </p:nvPr>
        </p:nvSpPr>
        <p:spPr/>
        <p:txBody>
          <a:bodyPr/>
          <a:lstStyle/>
          <a:p>
            <a:fld id="{166DCBB3-BB65-8D46-AF9B-C351A49A8BDF}" type="slidenum">
              <a:rPr lang="en-US" smtClean="0"/>
              <a:t>‹#›</a:t>
            </a:fld>
            <a:endParaRPr lang="en-US"/>
          </a:p>
        </p:txBody>
      </p:sp>
    </p:spTree>
    <p:extLst>
      <p:ext uri="{BB962C8B-B14F-4D97-AF65-F5344CB8AC3E}">
        <p14:creationId xmlns:p14="http://schemas.microsoft.com/office/powerpoint/2010/main" val="154506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EBE8-6B6A-174A-9F48-6399074608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6C1EE0-6598-1E41-A958-CBD156E9C2EE}"/>
              </a:ext>
            </a:extLst>
          </p:cNvPr>
          <p:cNvSpPr>
            <a:spLocks noGrp="1"/>
          </p:cNvSpPr>
          <p:nvPr>
            <p:ph type="dt" sz="half" idx="10"/>
          </p:nvPr>
        </p:nvSpPr>
        <p:spPr/>
        <p:txBody>
          <a:bodyPr/>
          <a:lstStyle/>
          <a:p>
            <a:fld id="{AD6B7117-BE27-584A-9D16-FE925DF0FA47}" type="datetime1">
              <a:rPr lang="en-US" smtClean="0"/>
              <a:t>4/9/20</a:t>
            </a:fld>
            <a:endParaRPr lang="en-US"/>
          </a:p>
        </p:txBody>
      </p:sp>
      <p:sp>
        <p:nvSpPr>
          <p:cNvPr id="4" name="Footer Placeholder 3">
            <a:extLst>
              <a:ext uri="{FF2B5EF4-FFF2-40B4-BE49-F238E27FC236}">
                <a16:creationId xmlns:a16="http://schemas.microsoft.com/office/drawing/2014/main" id="{AD53FC6B-AA3A-9D4B-81EA-25E146372CD8}"/>
              </a:ext>
            </a:extLst>
          </p:cNvPr>
          <p:cNvSpPr>
            <a:spLocks noGrp="1"/>
          </p:cNvSpPr>
          <p:nvPr>
            <p:ph type="ftr" sz="quarter" idx="11"/>
          </p:nvPr>
        </p:nvSpPr>
        <p:spPr/>
        <p:txBody>
          <a:bodyPr/>
          <a:lstStyle/>
          <a:p>
            <a:r>
              <a:rPr lang="en-US"/>
              <a:t>@SageBio</a:t>
            </a:r>
          </a:p>
        </p:txBody>
      </p:sp>
      <p:sp>
        <p:nvSpPr>
          <p:cNvPr id="5" name="Slide Number Placeholder 4">
            <a:extLst>
              <a:ext uri="{FF2B5EF4-FFF2-40B4-BE49-F238E27FC236}">
                <a16:creationId xmlns:a16="http://schemas.microsoft.com/office/drawing/2014/main" id="{AF1A66B8-CA23-5340-AA87-A73F58ED0B93}"/>
              </a:ext>
            </a:extLst>
          </p:cNvPr>
          <p:cNvSpPr>
            <a:spLocks noGrp="1"/>
          </p:cNvSpPr>
          <p:nvPr>
            <p:ph type="sldNum" sz="quarter" idx="12"/>
          </p:nvPr>
        </p:nvSpPr>
        <p:spPr/>
        <p:txBody>
          <a:bodyPr/>
          <a:lstStyle/>
          <a:p>
            <a:fld id="{166DCBB3-BB65-8D46-AF9B-C351A49A8BDF}" type="slidenum">
              <a:rPr lang="en-US" smtClean="0"/>
              <a:t>‹#›</a:t>
            </a:fld>
            <a:endParaRPr lang="en-US"/>
          </a:p>
        </p:txBody>
      </p:sp>
    </p:spTree>
    <p:extLst>
      <p:ext uri="{BB962C8B-B14F-4D97-AF65-F5344CB8AC3E}">
        <p14:creationId xmlns:p14="http://schemas.microsoft.com/office/powerpoint/2010/main" val="994289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187D75-7376-1F48-9E7D-CC9BF0DDF18A}"/>
              </a:ext>
            </a:extLst>
          </p:cNvPr>
          <p:cNvSpPr>
            <a:spLocks noGrp="1"/>
          </p:cNvSpPr>
          <p:nvPr>
            <p:ph type="dt" sz="half" idx="10"/>
          </p:nvPr>
        </p:nvSpPr>
        <p:spPr/>
        <p:txBody>
          <a:bodyPr/>
          <a:lstStyle/>
          <a:p>
            <a:fld id="{FE80313A-7DAF-CF45-8BF2-C0237D46ED6E}" type="datetime1">
              <a:rPr lang="en-US" smtClean="0"/>
              <a:t>4/9/20</a:t>
            </a:fld>
            <a:endParaRPr lang="en-US"/>
          </a:p>
        </p:txBody>
      </p:sp>
      <p:sp>
        <p:nvSpPr>
          <p:cNvPr id="3" name="Footer Placeholder 2">
            <a:extLst>
              <a:ext uri="{FF2B5EF4-FFF2-40B4-BE49-F238E27FC236}">
                <a16:creationId xmlns:a16="http://schemas.microsoft.com/office/drawing/2014/main" id="{09D822B6-89BC-9543-9D8E-567ED48FE934}"/>
              </a:ext>
            </a:extLst>
          </p:cNvPr>
          <p:cNvSpPr>
            <a:spLocks noGrp="1"/>
          </p:cNvSpPr>
          <p:nvPr>
            <p:ph type="ftr" sz="quarter" idx="11"/>
          </p:nvPr>
        </p:nvSpPr>
        <p:spPr/>
        <p:txBody>
          <a:bodyPr/>
          <a:lstStyle/>
          <a:p>
            <a:r>
              <a:rPr lang="en-US"/>
              <a:t>@SageBio</a:t>
            </a:r>
          </a:p>
        </p:txBody>
      </p:sp>
      <p:sp>
        <p:nvSpPr>
          <p:cNvPr id="4" name="Slide Number Placeholder 3">
            <a:extLst>
              <a:ext uri="{FF2B5EF4-FFF2-40B4-BE49-F238E27FC236}">
                <a16:creationId xmlns:a16="http://schemas.microsoft.com/office/drawing/2014/main" id="{64513FCB-E12F-5043-9E5B-6B7F966C83C6}"/>
              </a:ext>
            </a:extLst>
          </p:cNvPr>
          <p:cNvSpPr>
            <a:spLocks noGrp="1"/>
          </p:cNvSpPr>
          <p:nvPr>
            <p:ph type="sldNum" sz="quarter" idx="12"/>
          </p:nvPr>
        </p:nvSpPr>
        <p:spPr/>
        <p:txBody>
          <a:bodyPr/>
          <a:lstStyle/>
          <a:p>
            <a:fld id="{166DCBB3-BB65-8D46-AF9B-C351A49A8BDF}" type="slidenum">
              <a:rPr lang="en-US" smtClean="0"/>
              <a:t>‹#›</a:t>
            </a:fld>
            <a:endParaRPr lang="en-US"/>
          </a:p>
        </p:txBody>
      </p:sp>
    </p:spTree>
    <p:extLst>
      <p:ext uri="{BB962C8B-B14F-4D97-AF65-F5344CB8AC3E}">
        <p14:creationId xmlns:p14="http://schemas.microsoft.com/office/powerpoint/2010/main" val="2131095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10416-3F46-6448-9F8A-818D32FB26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0069AC-561D-E543-BA0F-4574A11200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D05998-9876-1040-996D-B1BAF661DD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E15FCF-C8D7-7A4A-8DA5-F3FA0D0F467F}"/>
              </a:ext>
            </a:extLst>
          </p:cNvPr>
          <p:cNvSpPr>
            <a:spLocks noGrp="1"/>
          </p:cNvSpPr>
          <p:nvPr>
            <p:ph type="dt" sz="half" idx="10"/>
          </p:nvPr>
        </p:nvSpPr>
        <p:spPr/>
        <p:txBody>
          <a:bodyPr/>
          <a:lstStyle/>
          <a:p>
            <a:fld id="{1041E768-6621-A14E-A03F-B63ADC355CAF}" type="datetime1">
              <a:rPr lang="en-US" smtClean="0"/>
              <a:t>4/9/20</a:t>
            </a:fld>
            <a:endParaRPr lang="en-US"/>
          </a:p>
        </p:txBody>
      </p:sp>
      <p:sp>
        <p:nvSpPr>
          <p:cNvPr id="6" name="Footer Placeholder 5">
            <a:extLst>
              <a:ext uri="{FF2B5EF4-FFF2-40B4-BE49-F238E27FC236}">
                <a16:creationId xmlns:a16="http://schemas.microsoft.com/office/drawing/2014/main" id="{5DA7F681-C7F2-684C-BE3E-8E07C5AD51D8}"/>
              </a:ext>
            </a:extLst>
          </p:cNvPr>
          <p:cNvSpPr>
            <a:spLocks noGrp="1"/>
          </p:cNvSpPr>
          <p:nvPr>
            <p:ph type="ftr" sz="quarter" idx="11"/>
          </p:nvPr>
        </p:nvSpPr>
        <p:spPr/>
        <p:txBody>
          <a:bodyPr/>
          <a:lstStyle/>
          <a:p>
            <a:r>
              <a:rPr lang="en-US"/>
              <a:t>@SageBio</a:t>
            </a:r>
          </a:p>
        </p:txBody>
      </p:sp>
      <p:sp>
        <p:nvSpPr>
          <p:cNvPr id="7" name="Slide Number Placeholder 6">
            <a:extLst>
              <a:ext uri="{FF2B5EF4-FFF2-40B4-BE49-F238E27FC236}">
                <a16:creationId xmlns:a16="http://schemas.microsoft.com/office/drawing/2014/main" id="{24BD1BC5-A2ED-2240-B6E9-BECC73C3D387}"/>
              </a:ext>
            </a:extLst>
          </p:cNvPr>
          <p:cNvSpPr>
            <a:spLocks noGrp="1"/>
          </p:cNvSpPr>
          <p:nvPr>
            <p:ph type="sldNum" sz="quarter" idx="12"/>
          </p:nvPr>
        </p:nvSpPr>
        <p:spPr/>
        <p:txBody>
          <a:bodyPr/>
          <a:lstStyle/>
          <a:p>
            <a:fld id="{166DCBB3-BB65-8D46-AF9B-C351A49A8BDF}" type="slidenum">
              <a:rPr lang="en-US" smtClean="0"/>
              <a:t>‹#›</a:t>
            </a:fld>
            <a:endParaRPr lang="en-US"/>
          </a:p>
        </p:txBody>
      </p:sp>
    </p:spTree>
    <p:extLst>
      <p:ext uri="{BB962C8B-B14F-4D97-AF65-F5344CB8AC3E}">
        <p14:creationId xmlns:p14="http://schemas.microsoft.com/office/powerpoint/2010/main" val="1009422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6BD6A-6776-9A40-8615-D6C2D3C5F8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6C0650-9CC3-AA4A-9DC4-6FC6E62B85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2C5FA3-CC66-694C-A415-05CA0E1049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B606E6F-6854-7549-8687-B27EEC50B11F}"/>
              </a:ext>
            </a:extLst>
          </p:cNvPr>
          <p:cNvSpPr>
            <a:spLocks noGrp="1"/>
          </p:cNvSpPr>
          <p:nvPr>
            <p:ph type="dt" sz="half" idx="10"/>
          </p:nvPr>
        </p:nvSpPr>
        <p:spPr/>
        <p:txBody>
          <a:bodyPr/>
          <a:lstStyle/>
          <a:p>
            <a:fld id="{C289A777-E589-9444-B773-380DB9792111}" type="datetime1">
              <a:rPr lang="en-US" smtClean="0"/>
              <a:t>4/9/20</a:t>
            </a:fld>
            <a:endParaRPr lang="en-US"/>
          </a:p>
        </p:txBody>
      </p:sp>
      <p:sp>
        <p:nvSpPr>
          <p:cNvPr id="6" name="Footer Placeholder 5">
            <a:extLst>
              <a:ext uri="{FF2B5EF4-FFF2-40B4-BE49-F238E27FC236}">
                <a16:creationId xmlns:a16="http://schemas.microsoft.com/office/drawing/2014/main" id="{95B1757E-8706-2C4D-9DAD-A18E2B3520C8}"/>
              </a:ext>
            </a:extLst>
          </p:cNvPr>
          <p:cNvSpPr>
            <a:spLocks noGrp="1"/>
          </p:cNvSpPr>
          <p:nvPr>
            <p:ph type="ftr" sz="quarter" idx="11"/>
          </p:nvPr>
        </p:nvSpPr>
        <p:spPr/>
        <p:txBody>
          <a:bodyPr/>
          <a:lstStyle/>
          <a:p>
            <a:r>
              <a:rPr lang="en-US"/>
              <a:t>@SageBio</a:t>
            </a:r>
          </a:p>
        </p:txBody>
      </p:sp>
      <p:sp>
        <p:nvSpPr>
          <p:cNvPr id="7" name="Slide Number Placeholder 6">
            <a:extLst>
              <a:ext uri="{FF2B5EF4-FFF2-40B4-BE49-F238E27FC236}">
                <a16:creationId xmlns:a16="http://schemas.microsoft.com/office/drawing/2014/main" id="{F33D9FE9-DD4B-BF4A-BF55-49C92E8B8BB0}"/>
              </a:ext>
            </a:extLst>
          </p:cNvPr>
          <p:cNvSpPr>
            <a:spLocks noGrp="1"/>
          </p:cNvSpPr>
          <p:nvPr>
            <p:ph type="sldNum" sz="quarter" idx="12"/>
          </p:nvPr>
        </p:nvSpPr>
        <p:spPr/>
        <p:txBody>
          <a:bodyPr/>
          <a:lstStyle/>
          <a:p>
            <a:fld id="{166DCBB3-BB65-8D46-AF9B-C351A49A8BDF}" type="slidenum">
              <a:rPr lang="en-US" smtClean="0"/>
              <a:t>‹#›</a:t>
            </a:fld>
            <a:endParaRPr lang="en-US"/>
          </a:p>
        </p:txBody>
      </p:sp>
    </p:spTree>
    <p:extLst>
      <p:ext uri="{BB962C8B-B14F-4D97-AF65-F5344CB8AC3E}">
        <p14:creationId xmlns:p14="http://schemas.microsoft.com/office/powerpoint/2010/main" val="1012408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65DB93-FB57-B244-88F1-AEECED5ED4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0BA045-8810-E340-8FB9-6D6FD87D8C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B1E82B-F286-074F-8CE6-BC080F34A0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3E6BCE-8B9D-5043-BF3D-72FA052629E3}" type="datetime1">
              <a:rPr lang="en-US" smtClean="0"/>
              <a:t>4/9/20</a:t>
            </a:fld>
            <a:endParaRPr lang="en-US" dirty="0"/>
          </a:p>
        </p:txBody>
      </p:sp>
      <p:sp>
        <p:nvSpPr>
          <p:cNvPr id="5" name="Footer Placeholder 4">
            <a:extLst>
              <a:ext uri="{FF2B5EF4-FFF2-40B4-BE49-F238E27FC236}">
                <a16:creationId xmlns:a16="http://schemas.microsoft.com/office/drawing/2014/main" id="{4B0F8B22-E384-DF46-9B5F-49EB96CB0E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@SageBio</a:t>
            </a:r>
            <a:endParaRPr lang="en-US" dirty="0"/>
          </a:p>
        </p:txBody>
      </p:sp>
      <p:sp>
        <p:nvSpPr>
          <p:cNvPr id="6" name="Slide Number Placeholder 5">
            <a:extLst>
              <a:ext uri="{FF2B5EF4-FFF2-40B4-BE49-F238E27FC236}">
                <a16:creationId xmlns:a16="http://schemas.microsoft.com/office/drawing/2014/main" id="{C4CD4145-F0C7-9E46-8529-AF15E5BFAB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a:t>
            </a:r>
            <a:r>
              <a:rPr lang="en-US" dirty="0" err="1"/>
              <a:t>MegDoerr</a:t>
            </a:r>
            <a:r>
              <a:rPr lang="en-US" dirty="0"/>
              <a:t> with @</a:t>
            </a:r>
            <a:r>
              <a:rPr lang="en-US" dirty="0" err="1"/>
              <a:t>DNALawyer</a:t>
            </a:r>
            <a:r>
              <a:rPr lang="en-US" dirty="0"/>
              <a:t> and @</a:t>
            </a:r>
            <a:r>
              <a:rPr lang="en-US" dirty="0" err="1"/>
              <a:t>KayteSB</a:t>
            </a:r>
            <a:endParaRPr lang="en-US" dirty="0"/>
          </a:p>
        </p:txBody>
      </p:sp>
    </p:spTree>
    <p:extLst>
      <p:ext uri="{BB962C8B-B14F-4D97-AF65-F5344CB8AC3E}">
        <p14:creationId xmlns:p14="http://schemas.microsoft.com/office/powerpoint/2010/main" val="3458889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keriberrygirl.deviantart.com/art/Holes-Book-Cover-54547907" TargetMode="External"/><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prstGeom prst="rect">
            <a:avLst/>
          </a:prstGeom>
        </p:spPr>
        <p:txBody>
          <a:bodyPr spcFirstLastPara="1" vert="horz" wrap="square" lIns="121900" tIns="121900" rIns="121900" bIns="121900" rtlCol="0" anchor="b" anchorCtr="0">
            <a:noAutofit/>
          </a:bodyPr>
          <a:lstStyle/>
          <a:p>
            <a:pPr>
              <a:spcBef>
                <a:spcPts val="0"/>
              </a:spcBef>
            </a:pPr>
            <a:r>
              <a:rPr lang="en" sz="5867" dirty="0"/>
              <a:t>Research and Public Health Emergencies</a:t>
            </a:r>
            <a:endParaRPr sz="5867" dirty="0"/>
          </a:p>
        </p:txBody>
      </p:sp>
      <p:sp>
        <p:nvSpPr>
          <p:cNvPr id="55" name="Google Shape;55;p13"/>
          <p:cNvSpPr txBox="1">
            <a:spLocks noGrp="1"/>
          </p:cNvSpPr>
          <p:nvPr>
            <p:ph type="subTitle" idx="1"/>
          </p:nvPr>
        </p:nvSpPr>
        <p:spPr>
          <a:prstGeom prst="rect">
            <a:avLst/>
          </a:prstGeom>
        </p:spPr>
        <p:txBody>
          <a:bodyPr spcFirstLastPara="1" vert="horz" wrap="square" lIns="121900" tIns="121900" rIns="121900" bIns="121900" rtlCol="0" anchor="t" anchorCtr="0">
            <a:noAutofit/>
          </a:bodyPr>
          <a:lstStyle/>
          <a:p>
            <a:pPr>
              <a:spcBef>
                <a:spcPts val="0"/>
              </a:spcBef>
            </a:pPr>
            <a:r>
              <a:rPr lang="en" sz="2667" dirty="0"/>
              <a:t>Sage Assembly Webinar Series</a:t>
            </a:r>
            <a:endParaRPr sz="2667" dirty="0"/>
          </a:p>
          <a:p>
            <a:pPr>
              <a:spcBef>
                <a:spcPts val="0"/>
              </a:spcBef>
            </a:pPr>
            <a:r>
              <a:rPr lang="en" sz="2667" dirty="0"/>
              <a:t>Host: Meg Doerr</a:t>
            </a:r>
            <a:endParaRPr sz="2667" dirty="0"/>
          </a:p>
          <a:p>
            <a:pPr>
              <a:spcBef>
                <a:spcPts val="0"/>
              </a:spcBef>
            </a:pPr>
            <a:r>
              <a:rPr lang="en" sz="2667" dirty="0"/>
              <a:t>Discussants: Jennifer K. Wagner and Kayte Spector-Bagdady</a:t>
            </a:r>
            <a:endParaRPr sz="2667" dirty="0"/>
          </a:p>
        </p:txBody>
      </p:sp>
    </p:spTree>
    <p:extLst>
      <p:ext uri="{BB962C8B-B14F-4D97-AF65-F5344CB8AC3E}">
        <p14:creationId xmlns:p14="http://schemas.microsoft.com/office/powerpoint/2010/main" val="1984729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955A-8428-B04D-8382-548AC6037D6B}"/>
              </a:ext>
            </a:extLst>
          </p:cNvPr>
          <p:cNvSpPr>
            <a:spLocks noGrp="1"/>
          </p:cNvSpPr>
          <p:nvPr>
            <p:ph type="title"/>
          </p:nvPr>
        </p:nvSpPr>
        <p:spPr/>
        <p:txBody>
          <a:bodyPr/>
          <a:lstStyle/>
          <a:p>
            <a:r>
              <a:rPr lang="en-US" dirty="0"/>
              <a:t>Case example: </a:t>
            </a:r>
            <a:br>
              <a:rPr lang="en-US" dirty="0"/>
            </a:br>
            <a:r>
              <a:rPr lang="en-US" dirty="0"/>
              <a:t>Seattle Flu Study</a:t>
            </a:r>
          </a:p>
        </p:txBody>
      </p:sp>
      <p:pic>
        <p:nvPicPr>
          <p:cNvPr id="7" name="Picture Placeholder 6">
            <a:extLst>
              <a:ext uri="{FF2B5EF4-FFF2-40B4-BE49-F238E27FC236}">
                <a16:creationId xmlns:a16="http://schemas.microsoft.com/office/drawing/2014/main" id="{8EAB4DC8-6A08-0147-A400-C62D105CF4B1}"/>
              </a:ext>
            </a:extLst>
          </p:cNvPr>
          <p:cNvPicPr>
            <a:picLocks noGrp="1" noChangeAspect="1"/>
          </p:cNvPicPr>
          <p:nvPr>
            <p:ph type="pic" idx="1"/>
          </p:nvPr>
        </p:nvPicPr>
        <p:blipFill>
          <a:blip r:embed="rId2"/>
          <a:srcRect l="8355" r="8355"/>
          <a:stretch>
            <a:fillRect/>
          </a:stretch>
        </p:blipFill>
        <p:spPr/>
      </p:pic>
      <p:sp>
        <p:nvSpPr>
          <p:cNvPr id="3" name="Content Placeholder 2">
            <a:extLst>
              <a:ext uri="{FF2B5EF4-FFF2-40B4-BE49-F238E27FC236}">
                <a16:creationId xmlns:a16="http://schemas.microsoft.com/office/drawing/2014/main" id="{5568ED62-EB63-F949-AD03-A6FE645C4B88}"/>
              </a:ext>
            </a:extLst>
          </p:cNvPr>
          <p:cNvSpPr>
            <a:spLocks noGrp="1"/>
          </p:cNvSpPr>
          <p:nvPr>
            <p:ph type="body" sz="half" idx="2"/>
          </p:nvPr>
        </p:nvSpPr>
        <p:spPr/>
        <p:txBody>
          <a:bodyPr>
            <a:noAutofit/>
          </a:bodyPr>
          <a:lstStyle/>
          <a:p>
            <a:pPr marL="400050" lvl="0" indent="-285750">
              <a:spcBef>
                <a:spcPts val="0"/>
              </a:spcBef>
              <a:buSzPts val="1800"/>
              <a:buFont typeface="Arial" panose="020B0604020202020204" pitchFamily="34" charset="0"/>
              <a:buChar char="•"/>
            </a:pPr>
            <a:r>
              <a:rPr lang="en-US" sz="1800" dirty="0"/>
              <a:t>Since 2018, SFS had gathered nasal swabs to follow the spread of influenza in Seattle</a:t>
            </a:r>
          </a:p>
          <a:p>
            <a:pPr marL="400050" lvl="0" indent="-285750">
              <a:spcBef>
                <a:spcPts val="0"/>
              </a:spcBef>
              <a:buSzPts val="1800"/>
              <a:buFont typeface="Arial" panose="020B0604020202020204" pitchFamily="34" charset="0"/>
              <a:buChar char="•"/>
            </a:pPr>
            <a:r>
              <a:rPr lang="en-US" sz="1800" dirty="0"/>
              <a:t>In early Feb. 2020, SFS proposed using samples to track COVID-19 spread to state and federal officials </a:t>
            </a:r>
          </a:p>
          <a:p>
            <a:pPr marL="400050" lvl="0" indent="-285750">
              <a:spcBef>
                <a:spcPts val="0"/>
              </a:spcBef>
              <a:buSzPts val="1800"/>
              <a:buFont typeface="Arial" panose="020B0604020202020204" pitchFamily="34" charset="0"/>
              <a:buChar char="•"/>
            </a:pPr>
            <a:r>
              <a:rPr lang="en-US" sz="1800" dirty="0"/>
              <a:t>The officials said </a:t>
            </a:r>
            <a:r>
              <a:rPr lang="en-US" sz="1800" b="1" dirty="0"/>
              <a:t>no.</a:t>
            </a:r>
          </a:p>
          <a:p>
            <a:pPr marL="857250" lvl="1" indent="-285750">
              <a:spcBef>
                <a:spcPts val="0"/>
              </a:spcBef>
              <a:buSzPts val="1800"/>
              <a:buFont typeface="Arial" panose="020B0604020202020204" pitchFamily="34" charset="0"/>
              <a:buChar char="•"/>
            </a:pPr>
            <a:r>
              <a:rPr lang="en-US" dirty="0"/>
              <a:t>SFS did not have the explicit consent of participants to test samples for COVID-19 or to return these results to them</a:t>
            </a:r>
          </a:p>
          <a:p>
            <a:pPr marL="857250" lvl="1" indent="-285750">
              <a:spcBef>
                <a:spcPts val="0"/>
              </a:spcBef>
              <a:buSzPts val="1800"/>
              <a:buFont typeface="Arial" panose="020B0604020202020204" pitchFamily="34" charset="0"/>
              <a:buChar char="•"/>
            </a:pPr>
            <a:r>
              <a:rPr lang="en-US" dirty="0"/>
              <a:t>SFS was not certified to provide COVID-19 results</a:t>
            </a:r>
          </a:p>
          <a:p>
            <a:pPr marL="1314450" lvl="2" indent="-285750">
              <a:spcBef>
                <a:spcPts val="0"/>
              </a:spcBef>
              <a:buSzPts val="1800"/>
              <a:buFont typeface="Arial" panose="020B0604020202020204" pitchFamily="34" charset="0"/>
              <a:buChar char="•"/>
            </a:pPr>
            <a:r>
              <a:rPr lang="en-US" sz="1400" dirty="0"/>
              <a:t>SFS primarily used research laboratories (not CLIA Certified) </a:t>
            </a:r>
          </a:p>
          <a:p>
            <a:pPr marL="1314450" lvl="2" indent="-285750">
              <a:spcBef>
                <a:spcPts val="0"/>
              </a:spcBef>
              <a:buSzPts val="1800"/>
              <a:buFont typeface="Arial" panose="020B0604020202020204" pitchFamily="34" charset="0"/>
              <a:buChar char="•"/>
            </a:pPr>
            <a:r>
              <a:rPr lang="en-US" sz="1400" dirty="0"/>
              <a:t>SFS coronavirus test itself was not approved by FDA </a:t>
            </a:r>
          </a:p>
        </p:txBody>
      </p:sp>
      <p:sp>
        <p:nvSpPr>
          <p:cNvPr id="9" name="TextBox 8">
            <a:extLst>
              <a:ext uri="{FF2B5EF4-FFF2-40B4-BE49-F238E27FC236}">
                <a16:creationId xmlns:a16="http://schemas.microsoft.com/office/drawing/2014/main" id="{209BE6A5-86DF-EC44-90A0-2096A24A0F5F}"/>
              </a:ext>
            </a:extLst>
          </p:cNvPr>
          <p:cNvSpPr txBox="1"/>
          <p:nvPr/>
        </p:nvSpPr>
        <p:spPr>
          <a:xfrm>
            <a:off x="9471169" y="5861050"/>
            <a:ext cx="1884219" cy="461665"/>
          </a:xfrm>
          <a:prstGeom prst="rect">
            <a:avLst/>
          </a:prstGeom>
          <a:noFill/>
        </p:spPr>
        <p:txBody>
          <a:bodyPr wrap="square" rtlCol="0">
            <a:spAutoFit/>
          </a:bodyPr>
          <a:lstStyle/>
          <a:p>
            <a:pPr algn="r"/>
            <a:r>
              <a:rPr lang="en-US" sz="1200" dirty="0"/>
              <a:t>Image: @</a:t>
            </a:r>
            <a:r>
              <a:rPr lang="en-US" sz="1200" dirty="0" err="1"/>
              <a:t>PHNurseMichelle</a:t>
            </a:r>
            <a:endParaRPr lang="en-US" sz="1200" dirty="0"/>
          </a:p>
          <a:p>
            <a:pPr algn="r"/>
            <a:r>
              <a:rPr lang="en-US" sz="1200" dirty="0"/>
              <a:t>Twitter</a:t>
            </a:r>
          </a:p>
        </p:txBody>
      </p:sp>
    </p:spTree>
    <p:extLst>
      <p:ext uri="{BB962C8B-B14F-4D97-AF65-F5344CB8AC3E}">
        <p14:creationId xmlns:p14="http://schemas.microsoft.com/office/powerpoint/2010/main" val="379110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227C8-2C22-704D-B449-2886A970A0F6}"/>
              </a:ext>
            </a:extLst>
          </p:cNvPr>
          <p:cNvSpPr>
            <a:spLocks noGrp="1"/>
          </p:cNvSpPr>
          <p:nvPr>
            <p:ph type="title"/>
          </p:nvPr>
        </p:nvSpPr>
        <p:spPr>
          <a:xfrm>
            <a:off x="839788" y="620223"/>
            <a:ext cx="3932237" cy="5403850"/>
          </a:xfrm>
        </p:spPr>
        <p:txBody>
          <a:bodyPr>
            <a:normAutofit/>
          </a:bodyPr>
          <a:lstStyle/>
          <a:p>
            <a:r>
              <a:rPr lang="en-US" dirty="0"/>
              <a:t>Can we use research repositories in a public health emergency? </a:t>
            </a:r>
            <a:br>
              <a:rPr lang="en-US" dirty="0"/>
            </a:br>
            <a:br>
              <a:rPr lang="en-US" dirty="0"/>
            </a:br>
            <a:r>
              <a:rPr lang="en-US" dirty="0"/>
              <a:t>Should we? </a:t>
            </a:r>
            <a:br>
              <a:rPr lang="en-US" dirty="0"/>
            </a:br>
            <a:br>
              <a:rPr lang="en-US" dirty="0"/>
            </a:br>
            <a:r>
              <a:rPr lang="en-US" dirty="0"/>
              <a:t>Public health </a:t>
            </a:r>
            <a:r>
              <a:rPr lang="en-US" i="1" dirty="0"/>
              <a:t>activities </a:t>
            </a:r>
            <a:r>
              <a:rPr lang="en-US" dirty="0"/>
              <a:t>are not the same as public health </a:t>
            </a:r>
            <a:r>
              <a:rPr lang="en-US" i="1" dirty="0"/>
              <a:t>research</a:t>
            </a:r>
            <a:br>
              <a:rPr lang="en-US" dirty="0"/>
            </a:br>
            <a:endParaRPr lang="en-US" dirty="0"/>
          </a:p>
        </p:txBody>
      </p:sp>
      <p:pic>
        <p:nvPicPr>
          <p:cNvPr id="6" name="Picture Placeholder 5">
            <a:extLst>
              <a:ext uri="{FF2B5EF4-FFF2-40B4-BE49-F238E27FC236}">
                <a16:creationId xmlns:a16="http://schemas.microsoft.com/office/drawing/2014/main" id="{7A296351-0E41-3F41-9D30-D27ABE5A6B6F}"/>
              </a:ext>
            </a:extLst>
          </p:cNvPr>
          <p:cNvPicPr>
            <a:picLocks noGrp="1" noChangeAspect="1"/>
          </p:cNvPicPr>
          <p:nvPr>
            <p:ph type="pic" idx="1"/>
          </p:nvPr>
        </p:nvPicPr>
        <p:blipFill rotWithShape="1">
          <a:blip r:embed="rId2"/>
          <a:srcRect l="177" r="-130"/>
          <a:stretch/>
        </p:blipFill>
        <p:spPr>
          <a:xfrm>
            <a:off x="4971011" y="987425"/>
            <a:ext cx="6616931" cy="4873625"/>
          </a:xfrm>
        </p:spPr>
      </p:pic>
      <p:sp>
        <p:nvSpPr>
          <p:cNvPr id="7" name="TextBox 6">
            <a:extLst>
              <a:ext uri="{FF2B5EF4-FFF2-40B4-BE49-F238E27FC236}">
                <a16:creationId xmlns:a16="http://schemas.microsoft.com/office/drawing/2014/main" id="{6DCDC643-4943-904C-BEC0-74815C1EBF18}"/>
              </a:ext>
            </a:extLst>
          </p:cNvPr>
          <p:cNvSpPr txBox="1"/>
          <p:nvPr/>
        </p:nvSpPr>
        <p:spPr>
          <a:xfrm>
            <a:off x="8600699" y="5869191"/>
            <a:ext cx="2987243" cy="276514"/>
          </a:xfrm>
          <a:prstGeom prst="rect">
            <a:avLst/>
          </a:prstGeom>
          <a:noFill/>
        </p:spPr>
        <p:txBody>
          <a:bodyPr wrap="square" rtlCol="0">
            <a:spAutoFit/>
          </a:bodyPr>
          <a:lstStyle/>
          <a:p>
            <a:pPr algn="r"/>
            <a:r>
              <a:rPr lang="en-US" sz="1200" dirty="0"/>
              <a:t>Image: David Lahti</a:t>
            </a:r>
          </a:p>
        </p:txBody>
      </p:sp>
    </p:spTree>
    <p:extLst>
      <p:ext uri="{BB962C8B-B14F-4D97-AF65-F5344CB8AC3E}">
        <p14:creationId xmlns:p14="http://schemas.microsoft.com/office/powerpoint/2010/main" val="1170865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A8FEC-FD86-E842-97A6-63D14A2E9750}"/>
              </a:ext>
            </a:extLst>
          </p:cNvPr>
          <p:cNvSpPr>
            <a:spLocks noGrp="1"/>
          </p:cNvSpPr>
          <p:nvPr>
            <p:ph type="title"/>
          </p:nvPr>
        </p:nvSpPr>
        <p:spPr/>
        <p:txBody>
          <a:bodyPr/>
          <a:lstStyle/>
          <a:p>
            <a:r>
              <a:rPr lang="en-US" dirty="0"/>
              <a:t>What is research?</a:t>
            </a:r>
          </a:p>
        </p:txBody>
      </p:sp>
      <p:sp>
        <p:nvSpPr>
          <p:cNvPr id="4" name="Content Placeholder 3">
            <a:extLst>
              <a:ext uri="{FF2B5EF4-FFF2-40B4-BE49-F238E27FC236}">
                <a16:creationId xmlns:a16="http://schemas.microsoft.com/office/drawing/2014/main" id="{9F22847B-F4E7-2D43-8042-4089628E1228}"/>
              </a:ext>
            </a:extLst>
          </p:cNvPr>
          <p:cNvSpPr>
            <a:spLocks noGrp="1"/>
          </p:cNvSpPr>
          <p:nvPr>
            <p:ph idx="1"/>
          </p:nvPr>
        </p:nvSpPr>
        <p:spPr>
          <a:solidFill>
            <a:srgbClr val="FFC000"/>
          </a:solidFill>
        </p:spPr>
        <p:txBody>
          <a:bodyPr/>
          <a:lstStyle/>
          <a:p>
            <a:pPr marL="0" indent="0">
              <a:buNone/>
            </a:pPr>
            <a:endParaRPr lang="en-US" dirty="0"/>
          </a:p>
        </p:txBody>
      </p:sp>
      <p:sp>
        <p:nvSpPr>
          <p:cNvPr id="5" name="Text Placeholder 4">
            <a:extLst>
              <a:ext uri="{FF2B5EF4-FFF2-40B4-BE49-F238E27FC236}">
                <a16:creationId xmlns:a16="http://schemas.microsoft.com/office/drawing/2014/main" id="{B235593F-AFFD-B541-A071-E63E80766F61}"/>
              </a:ext>
            </a:extLst>
          </p:cNvPr>
          <p:cNvSpPr>
            <a:spLocks noGrp="1"/>
          </p:cNvSpPr>
          <p:nvPr>
            <p:ph type="body" sz="half" idx="2"/>
          </p:nvPr>
        </p:nvSpPr>
        <p:spPr/>
        <p:txBody>
          <a:bodyPr/>
          <a:lstStyle/>
          <a:p>
            <a:pPr marL="285750" indent="-285750">
              <a:buFont typeface="Arial" panose="020B0604020202020204" pitchFamily="34" charset="0"/>
              <a:buChar char="•"/>
            </a:pPr>
            <a:r>
              <a:rPr lang="en-US" b="1" dirty="0"/>
              <a:t>Research </a:t>
            </a:r>
            <a:r>
              <a:rPr lang="en-US" dirty="0"/>
              <a:t>is a systematic investigation designed to develop or contribute to generalizable knowledge</a:t>
            </a:r>
          </a:p>
          <a:p>
            <a:pPr marL="285750" indent="-285750">
              <a:buFont typeface="Arial" panose="020B0604020202020204" pitchFamily="34" charset="0"/>
              <a:buChar char="•"/>
            </a:pPr>
            <a:r>
              <a:rPr lang="en-US" b="1" dirty="0"/>
              <a:t>Human subjects research </a:t>
            </a:r>
            <a:r>
              <a:rPr lang="en-US" dirty="0"/>
              <a:t>involves living people about whom an investigator gathers data or samples through direct interaction, intervention, or through identifiable private information</a:t>
            </a:r>
          </a:p>
          <a:p>
            <a:pPr marL="742950" lvl="1" indent="-285750">
              <a:buFont typeface="Arial" panose="020B0604020202020204" pitchFamily="34" charset="0"/>
              <a:buChar char="•"/>
            </a:pPr>
            <a:r>
              <a:rPr lang="en-US" dirty="0"/>
              <a:t>Body fluids</a:t>
            </a:r>
          </a:p>
          <a:p>
            <a:pPr marL="742950" lvl="1" indent="-285750">
              <a:buFont typeface="Arial" panose="020B0604020202020204" pitchFamily="34" charset="0"/>
              <a:buChar char="•"/>
            </a:pPr>
            <a:r>
              <a:rPr lang="en-US" dirty="0"/>
              <a:t>Tissues</a:t>
            </a:r>
          </a:p>
          <a:p>
            <a:pPr marL="742950" lvl="1" indent="-285750">
              <a:buFont typeface="Arial" panose="020B0604020202020204" pitchFamily="34" charset="0"/>
              <a:buChar char="•"/>
            </a:pPr>
            <a:r>
              <a:rPr lang="en-US" dirty="0"/>
              <a:t>Recorded information</a:t>
            </a:r>
          </a:p>
          <a:p>
            <a:pPr marL="285750" indent="-285750">
              <a:buFont typeface="Arial" panose="020B0604020202020204" pitchFamily="34" charset="0"/>
              <a:buChar char="•"/>
            </a:pPr>
            <a:r>
              <a:rPr lang="en-US" b="1" dirty="0"/>
              <a:t>Public health research </a:t>
            </a:r>
            <a:r>
              <a:rPr lang="en-US" dirty="0"/>
              <a:t>is research that focuses on public health. An IRB determines if it is also human subjects research. </a:t>
            </a:r>
          </a:p>
          <a:p>
            <a:pPr marL="285750" indent="-285750">
              <a:buFont typeface="Arial" panose="020B0604020202020204" pitchFamily="34" charset="0"/>
              <a:buChar char="•"/>
            </a:pPr>
            <a:endParaRPr lang="en-US" dirty="0"/>
          </a:p>
        </p:txBody>
      </p:sp>
      <p:sp>
        <p:nvSpPr>
          <p:cNvPr id="8" name="Explosion 1 7">
            <a:extLst>
              <a:ext uri="{FF2B5EF4-FFF2-40B4-BE49-F238E27FC236}">
                <a16:creationId xmlns:a16="http://schemas.microsoft.com/office/drawing/2014/main" id="{97514E25-0571-4A47-84A5-FF1F5D196E62}"/>
              </a:ext>
            </a:extLst>
          </p:cNvPr>
          <p:cNvSpPr/>
          <p:nvPr/>
        </p:nvSpPr>
        <p:spPr>
          <a:xfrm>
            <a:off x="5183188" y="987425"/>
            <a:ext cx="6172200" cy="4881563"/>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372AA93C-BB8C-1B4E-AEB1-F62FFA085D9F}"/>
              </a:ext>
            </a:extLst>
          </p:cNvPr>
          <p:cNvSpPr/>
          <p:nvPr/>
        </p:nvSpPr>
        <p:spPr>
          <a:xfrm>
            <a:off x="6138704" y="2547074"/>
            <a:ext cx="4261167" cy="1754326"/>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Generalizable </a:t>
            </a:r>
          </a:p>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knowledge</a:t>
            </a:r>
          </a:p>
        </p:txBody>
      </p:sp>
    </p:spTree>
    <p:extLst>
      <p:ext uri="{BB962C8B-B14F-4D97-AF65-F5344CB8AC3E}">
        <p14:creationId xmlns:p14="http://schemas.microsoft.com/office/powerpoint/2010/main" val="3345164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8FCB5-8EEB-F74A-BC3B-D4DA957081E4}"/>
              </a:ext>
            </a:extLst>
          </p:cNvPr>
          <p:cNvSpPr>
            <a:spLocks noGrp="1"/>
          </p:cNvSpPr>
          <p:nvPr>
            <p:ph type="title"/>
          </p:nvPr>
        </p:nvSpPr>
        <p:spPr/>
        <p:txBody>
          <a:bodyPr/>
          <a:lstStyle/>
          <a:p>
            <a:r>
              <a:rPr lang="en-US" dirty="0"/>
              <a:t>There are regulations</a:t>
            </a:r>
          </a:p>
        </p:txBody>
      </p:sp>
      <p:pic>
        <p:nvPicPr>
          <p:cNvPr id="6" name="Picture Placeholder 5">
            <a:extLst>
              <a:ext uri="{FF2B5EF4-FFF2-40B4-BE49-F238E27FC236}">
                <a16:creationId xmlns:a16="http://schemas.microsoft.com/office/drawing/2014/main" id="{A32B499C-DE31-6045-BEF5-DBB8286E42CE}"/>
              </a:ext>
            </a:extLst>
          </p:cNvPr>
          <p:cNvPicPr>
            <a:picLocks noGrp="1" noChangeAspect="1"/>
          </p:cNvPicPr>
          <p:nvPr>
            <p:ph type="pic" idx="1"/>
          </p:nvPr>
        </p:nvPicPr>
        <p:blipFill>
          <a:blip r:embed="rId3"/>
          <a:srcRect l="4021" r="4021"/>
          <a:stretch>
            <a:fillRect/>
          </a:stretch>
        </p:blipFill>
        <p:spPr/>
      </p:pic>
      <p:sp>
        <p:nvSpPr>
          <p:cNvPr id="3" name="Content Placeholder 2">
            <a:extLst>
              <a:ext uri="{FF2B5EF4-FFF2-40B4-BE49-F238E27FC236}">
                <a16:creationId xmlns:a16="http://schemas.microsoft.com/office/drawing/2014/main" id="{E0E498D6-50DC-BB4E-8791-CB6FE2D24C45}"/>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The Federal Policy for the Protection of Human Subjects. 82 Fed. Reg. 7149 (January 19, 2017), codified at 45 C.F.R. §46 aka the Common Rule</a:t>
            </a:r>
          </a:p>
          <a:p>
            <a:pPr marL="742950" lvl="1" indent="-285750">
              <a:buFont typeface="Arial" panose="020B0604020202020204" pitchFamily="34" charset="0"/>
              <a:buChar char="•"/>
            </a:pPr>
            <a:r>
              <a:rPr lang="en-US" dirty="0"/>
              <a:t>Lays out researcher responsibilities for human subjects research including:</a:t>
            </a:r>
          </a:p>
          <a:p>
            <a:pPr marL="1200150" lvl="2" indent="-285750">
              <a:buFont typeface="Arial" panose="020B0604020202020204" pitchFamily="34" charset="0"/>
              <a:buChar char="•"/>
            </a:pPr>
            <a:r>
              <a:rPr lang="en-US" dirty="0"/>
              <a:t>Informed Consent</a:t>
            </a:r>
          </a:p>
          <a:p>
            <a:pPr marL="1200150" lvl="2" indent="-285750">
              <a:buFont typeface="Arial" panose="020B0604020202020204" pitchFamily="34" charset="0"/>
              <a:buChar char="•"/>
            </a:pPr>
            <a:r>
              <a:rPr lang="en-US" dirty="0"/>
              <a:t>Institutional Review Boards</a:t>
            </a:r>
          </a:p>
          <a:p>
            <a:pPr marL="742950" lvl="1" indent="-285750">
              <a:buFont typeface="Arial" panose="020B0604020202020204" pitchFamily="34" charset="0"/>
              <a:buChar char="•"/>
            </a:pPr>
            <a:r>
              <a:rPr lang="en-US" dirty="0"/>
              <a:t>Literally born out of misconduct of public health research</a:t>
            </a:r>
          </a:p>
          <a:p>
            <a:pPr marL="285750" indent="-285750">
              <a:buFont typeface="Arial" panose="020B0604020202020204" pitchFamily="34" charset="0"/>
              <a:buChar char="•"/>
            </a:pPr>
            <a:r>
              <a:rPr lang="en-US" dirty="0"/>
              <a:t>The Food and Drug Administration (FDA) also has research oversight responsibilities</a:t>
            </a:r>
          </a:p>
        </p:txBody>
      </p:sp>
      <p:sp>
        <p:nvSpPr>
          <p:cNvPr id="7" name="TextBox 6">
            <a:extLst>
              <a:ext uri="{FF2B5EF4-FFF2-40B4-BE49-F238E27FC236}">
                <a16:creationId xmlns:a16="http://schemas.microsoft.com/office/drawing/2014/main" id="{5A546A3F-F289-D34A-AD2A-649D0C9BF1FF}"/>
              </a:ext>
            </a:extLst>
          </p:cNvPr>
          <p:cNvSpPr txBox="1"/>
          <p:nvPr/>
        </p:nvSpPr>
        <p:spPr>
          <a:xfrm>
            <a:off x="8368145" y="5886565"/>
            <a:ext cx="2987243" cy="276514"/>
          </a:xfrm>
          <a:prstGeom prst="rect">
            <a:avLst/>
          </a:prstGeom>
          <a:noFill/>
        </p:spPr>
        <p:txBody>
          <a:bodyPr wrap="square" rtlCol="0">
            <a:spAutoFit/>
          </a:bodyPr>
          <a:lstStyle/>
          <a:p>
            <a:pPr algn="r"/>
            <a:r>
              <a:rPr lang="en-US" sz="1200" dirty="0"/>
              <a:t>Image: National Archives</a:t>
            </a:r>
          </a:p>
        </p:txBody>
      </p:sp>
    </p:spTree>
    <p:extLst>
      <p:ext uri="{BB962C8B-B14F-4D97-AF65-F5344CB8AC3E}">
        <p14:creationId xmlns:p14="http://schemas.microsoft.com/office/powerpoint/2010/main" val="2110080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24A0F-1E17-C74C-B6DF-E92ACFB0FE3A}"/>
              </a:ext>
            </a:extLst>
          </p:cNvPr>
          <p:cNvSpPr>
            <a:spLocks noGrp="1"/>
          </p:cNvSpPr>
          <p:nvPr>
            <p:ph type="title"/>
          </p:nvPr>
        </p:nvSpPr>
        <p:spPr/>
        <p:txBody>
          <a:bodyPr/>
          <a:lstStyle/>
          <a:p>
            <a:r>
              <a:rPr lang="en-US" dirty="0"/>
              <a:t>But not all research is regulated…</a:t>
            </a:r>
          </a:p>
        </p:txBody>
      </p:sp>
      <p:pic>
        <p:nvPicPr>
          <p:cNvPr id="7" name="Picture Placeholder 6">
            <a:extLst>
              <a:ext uri="{FF2B5EF4-FFF2-40B4-BE49-F238E27FC236}">
                <a16:creationId xmlns:a16="http://schemas.microsoft.com/office/drawing/2014/main" id="{552E4547-7F82-034D-BCBE-18C98FE11B23}"/>
              </a:ext>
            </a:extLst>
          </p:cNvPr>
          <p:cNvPicPr>
            <a:picLocks noGrp="1" noChangeAspect="1"/>
          </p:cNvPicPr>
          <p:nvPr>
            <p:ph idx="1"/>
          </p:nvPr>
        </p:nvPicPr>
        <p:blipFill rotWithShape="1">
          <a:blip r:embed="rId2"/>
          <a:stretch/>
        </p:blipFill>
        <p:spPr>
          <a:xfrm>
            <a:off x="6523038" y="1011237"/>
            <a:ext cx="3492500" cy="4826000"/>
          </a:xfrm>
        </p:spPr>
      </p:pic>
      <p:sp>
        <p:nvSpPr>
          <p:cNvPr id="3" name="Content Placeholder 2">
            <a:extLst>
              <a:ext uri="{FF2B5EF4-FFF2-40B4-BE49-F238E27FC236}">
                <a16:creationId xmlns:a16="http://schemas.microsoft.com/office/drawing/2014/main" id="{48C6D9F9-60D5-D449-AC7A-228AB40E168F}"/>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The Common Rule applies to federally funded research</a:t>
            </a:r>
          </a:p>
          <a:p>
            <a:pPr marL="285750" indent="-285750">
              <a:buFont typeface="Arial" panose="020B0604020202020204" pitchFamily="34" charset="0"/>
              <a:buChar char="•"/>
            </a:pPr>
            <a:r>
              <a:rPr lang="en-US" dirty="0"/>
              <a:t>FDA oversight is very specific</a:t>
            </a:r>
          </a:p>
          <a:p>
            <a:pPr marL="285750" indent="-285750">
              <a:buFont typeface="Arial" panose="020B0604020202020204" pitchFamily="34" charset="0"/>
              <a:buChar char="•"/>
            </a:pPr>
            <a:r>
              <a:rPr lang="en-US" dirty="0"/>
              <a:t>Arguably MOST data right now is found in private repositories (Google, </a:t>
            </a:r>
            <a:r>
              <a:rPr lang="en-US" dirty="0" err="1"/>
              <a:t>FitBit</a:t>
            </a:r>
            <a:r>
              <a:rPr lang="en-US" dirty="0"/>
              <a:t>, Facebook, </a:t>
            </a:r>
            <a:r>
              <a:rPr lang="en-US" dirty="0" err="1"/>
              <a:t>etc</a:t>
            </a:r>
            <a:r>
              <a:rPr lang="en-US" dirty="0"/>
              <a:t>). </a:t>
            </a:r>
          </a:p>
        </p:txBody>
      </p:sp>
      <p:sp>
        <p:nvSpPr>
          <p:cNvPr id="8" name="TextBox 7">
            <a:extLst>
              <a:ext uri="{FF2B5EF4-FFF2-40B4-BE49-F238E27FC236}">
                <a16:creationId xmlns:a16="http://schemas.microsoft.com/office/drawing/2014/main" id="{D5DE4080-59CD-3044-8EB9-BB2D0EFE4712}"/>
              </a:ext>
            </a:extLst>
          </p:cNvPr>
          <p:cNvSpPr txBox="1"/>
          <p:nvPr/>
        </p:nvSpPr>
        <p:spPr>
          <a:xfrm>
            <a:off x="7028295" y="5822314"/>
            <a:ext cx="2987243" cy="461665"/>
          </a:xfrm>
          <a:prstGeom prst="rect">
            <a:avLst/>
          </a:prstGeom>
          <a:noFill/>
        </p:spPr>
        <p:txBody>
          <a:bodyPr wrap="square" rtlCol="0">
            <a:spAutoFit/>
          </a:bodyPr>
          <a:lstStyle/>
          <a:p>
            <a:pPr algn="r"/>
            <a:r>
              <a:rPr lang="en-US" sz="1200" dirty="0"/>
              <a:t>Image: keriberrygirl.deviantart.com</a:t>
            </a:r>
            <a:endParaRPr lang="en-US" sz="1200" dirty="0">
              <a:hlinkClick r:id="rId3">
                <a:extLst>
                  <a:ext uri="{A12FA001-AC4F-418D-AE19-62706E023703}">
                    <ahyp:hlinkClr xmlns:ahyp="http://schemas.microsoft.com/office/drawing/2018/hyperlinkcolor" val="tx"/>
                  </a:ext>
                </a:extLst>
              </a:hlinkClick>
            </a:endParaRPr>
          </a:p>
          <a:p>
            <a:pPr algn="r"/>
            <a:endParaRPr lang="en-US" sz="1200" dirty="0"/>
          </a:p>
        </p:txBody>
      </p:sp>
    </p:spTree>
    <p:extLst>
      <p:ext uri="{BB962C8B-B14F-4D97-AF65-F5344CB8AC3E}">
        <p14:creationId xmlns:p14="http://schemas.microsoft.com/office/powerpoint/2010/main" val="2551891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B61EC-FD79-4648-9565-DC2723A34E18}"/>
              </a:ext>
            </a:extLst>
          </p:cNvPr>
          <p:cNvSpPr>
            <a:spLocks noGrp="1"/>
          </p:cNvSpPr>
          <p:nvPr>
            <p:ph type="title"/>
          </p:nvPr>
        </p:nvSpPr>
        <p:spPr/>
        <p:txBody>
          <a:bodyPr/>
          <a:lstStyle/>
          <a:p>
            <a:r>
              <a:rPr lang="en-US" dirty="0"/>
              <a:t>What are public health </a:t>
            </a:r>
            <a:r>
              <a:rPr lang="en-US" i="1" dirty="0"/>
              <a:t>activities</a:t>
            </a:r>
            <a:r>
              <a:rPr lang="en-US" dirty="0"/>
              <a:t>?</a:t>
            </a:r>
          </a:p>
        </p:txBody>
      </p:sp>
      <p:sp>
        <p:nvSpPr>
          <p:cNvPr id="5" name="Text Placeholder 4">
            <a:extLst>
              <a:ext uri="{FF2B5EF4-FFF2-40B4-BE49-F238E27FC236}">
                <a16:creationId xmlns:a16="http://schemas.microsoft.com/office/drawing/2014/main" id="{E86A6885-DF2A-1443-8C35-B27FA2E9D646}"/>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Is intended to prevent a disease or injury and improve health (or to improve a current, on-going public health program or service) AND it is designed to benefit the people in the activity </a:t>
            </a:r>
          </a:p>
          <a:p>
            <a:pPr marL="285750" indent="-285750">
              <a:buFont typeface="Arial" panose="020B0604020202020204" pitchFamily="34" charset="0"/>
              <a:buChar char="•"/>
            </a:pPr>
            <a:r>
              <a:rPr lang="en-US" dirty="0"/>
              <a:t>Focus: assessment, assurance, and/or policy development</a:t>
            </a:r>
          </a:p>
          <a:p>
            <a:pPr marL="285750" indent="-285750">
              <a:buFont typeface="Arial" panose="020B0604020202020204" pitchFamily="34" charset="0"/>
              <a:buChar char="•"/>
            </a:pPr>
            <a:r>
              <a:rPr lang="en-US" dirty="0"/>
              <a:t>May use same techniques, data, analysis approaches as research and may also result in generalizable knowledge</a:t>
            </a:r>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52416358-DC6F-3D46-AFC4-2094089037CA}"/>
              </a:ext>
            </a:extLst>
          </p:cNvPr>
          <p:cNvSpPr txBox="1"/>
          <p:nvPr/>
        </p:nvSpPr>
        <p:spPr>
          <a:xfrm>
            <a:off x="7889572" y="5868988"/>
            <a:ext cx="2987243" cy="276514"/>
          </a:xfrm>
          <a:prstGeom prst="rect">
            <a:avLst/>
          </a:prstGeom>
          <a:noFill/>
        </p:spPr>
        <p:txBody>
          <a:bodyPr wrap="square" rtlCol="0">
            <a:spAutoFit/>
          </a:bodyPr>
          <a:lstStyle/>
          <a:p>
            <a:pPr algn="r"/>
            <a:r>
              <a:rPr lang="en-US" sz="1200" dirty="0"/>
              <a:t>Image: CDC</a:t>
            </a:r>
          </a:p>
        </p:txBody>
      </p:sp>
      <p:pic>
        <p:nvPicPr>
          <p:cNvPr id="13" name="Picture Placeholder 12">
            <a:extLst>
              <a:ext uri="{FF2B5EF4-FFF2-40B4-BE49-F238E27FC236}">
                <a16:creationId xmlns:a16="http://schemas.microsoft.com/office/drawing/2014/main" id="{49E154B0-28A7-814E-AC0D-95C44450E2AA}"/>
              </a:ext>
            </a:extLst>
          </p:cNvPr>
          <p:cNvPicPr>
            <a:picLocks noGrp="1" noChangeAspect="1"/>
          </p:cNvPicPr>
          <p:nvPr>
            <p:ph type="pic" idx="1"/>
          </p:nvPr>
        </p:nvPicPr>
        <p:blipFill rotWithShape="1">
          <a:blip r:embed="rId2"/>
          <a:srcRect t="-734" b="-1027"/>
          <a:stretch/>
        </p:blipFill>
        <p:spPr>
          <a:xfrm>
            <a:off x="5814955" y="914603"/>
            <a:ext cx="4931141" cy="4954385"/>
          </a:xfrm>
        </p:spPr>
      </p:pic>
    </p:spTree>
    <p:extLst>
      <p:ext uri="{BB962C8B-B14F-4D97-AF65-F5344CB8AC3E}">
        <p14:creationId xmlns:p14="http://schemas.microsoft.com/office/powerpoint/2010/main" val="1249830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BA244-B878-8748-B628-688EB1E576A6}"/>
              </a:ext>
            </a:extLst>
          </p:cNvPr>
          <p:cNvSpPr>
            <a:spLocks noGrp="1"/>
          </p:cNvSpPr>
          <p:nvPr>
            <p:ph type="title"/>
          </p:nvPr>
        </p:nvSpPr>
        <p:spPr/>
        <p:txBody>
          <a:bodyPr/>
          <a:lstStyle/>
          <a:p>
            <a:r>
              <a:rPr lang="en-US" dirty="0"/>
              <a:t>Regulation of public health activities </a:t>
            </a:r>
          </a:p>
        </p:txBody>
      </p:sp>
      <p:sp>
        <p:nvSpPr>
          <p:cNvPr id="4" name="Text Placeholder 3">
            <a:extLst>
              <a:ext uri="{FF2B5EF4-FFF2-40B4-BE49-F238E27FC236}">
                <a16:creationId xmlns:a16="http://schemas.microsoft.com/office/drawing/2014/main" id="{E95A9E2B-0B75-4841-A4DD-980BDFACCA40}"/>
              </a:ext>
            </a:extLst>
          </p:cNvPr>
          <p:cNvSpPr>
            <a:spLocks noGrp="1"/>
          </p:cNvSpPr>
          <p:nvPr>
            <p:ph type="body" sz="half" idx="2"/>
          </p:nvPr>
        </p:nvSpPr>
        <p:spPr/>
        <p:txBody>
          <a:bodyPr>
            <a:normAutofit/>
          </a:bodyPr>
          <a:lstStyle/>
          <a:p>
            <a:pPr marL="400050" lvl="0" indent="-285750">
              <a:lnSpc>
                <a:spcPct val="115000"/>
              </a:lnSpc>
              <a:spcBef>
                <a:spcPts val="0"/>
              </a:spcBef>
              <a:buSzPts val="1800"/>
              <a:buFont typeface="Arial" panose="020B0604020202020204" pitchFamily="34" charset="0"/>
              <a:buChar char="•"/>
            </a:pPr>
            <a:r>
              <a:rPr lang="en-US" dirty="0"/>
              <a:t>Public health activities are “not research” under the Common Rule [45 CFR 46.102(l)(2)]</a:t>
            </a:r>
          </a:p>
          <a:p>
            <a:pPr marL="882650" lvl="1" indent="-285750">
              <a:lnSpc>
                <a:spcPct val="115000"/>
              </a:lnSpc>
              <a:spcBef>
                <a:spcPts val="0"/>
              </a:spcBef>
              <a:buSzPts val="1400"/>
              <a:buFont typeface="Arial" panose="020B0604020202020204" pitchFamily="34" charset="0"/>
              <a:buChar char="•"/>
            </a:pPr>
            <a:r>
              <a:rPr lang="en-US" sz="1600" dirty="0"/>
              <a:t>Common Rule notes that public health activities “use information and biospecimens from a variety of sources”</a:t>
            </a:r>
          </a:p>
          <a:p>
            <a:pPr marL="400050" lvl="0" indent="-285750">
              <a:lnSpc>
                <a:spcPct val="115000"/>
              </a:lnSpc>
              <a:spcBef>
                <a:spcPts val="0"/>
              </a:spcBef>
              <a:buSzPts val="1800"/>
              <a:buFont typeface="Arial" panose="020B0604020202020204" pitchFamily="34" charset="0"/>
              <a:buChar char="•"/>
            </a:pPr>
            <a:r>
              <a:rPr lang="en-US" dirty="0"/>
              <a:t>Scholarly support that the</a:t>
            </a:r>
            <a:r>
              <a:rPr lang="en-US" i="1" dirty="0"/>
              <a:t> practice </a:t>
            </a:r>
            <a:r>
              <a:rPr lang="en-US" dirty="0"/>
              <a:t>of public health</a:t>
            </a:r>
            <a:r>
              <a:rPr lang="en-US" i="1" dirty="0"/>
              <a:t> </a:t>
            </a:r>
            <a:r>
              <a:rPr lang="en-US" dirty="0"/>
              <a:t>is not itself research </a:t>
            </a:r>
          </a:p>
          <a:p>
            <a:pPr marL="400050" lvl="0" indent="-285750">
              <a:lnSpc>
                <a:spcPct val="115000"/>
              </a:lnSpc>
              <a:spcBef>
                <a:spcPts val="0"/>
              </a:spcBef>
              <a:buSzPts val="1800"/>
              <a:buFont typeface="Arial" panose="020B0604020202020204" pitchFamily="34" charset="0"/>
              <a:buChar char="•"/>
            </a:pPr>
            <a:r>
              <a:rPr lang="en-US" dirty="0"/>
              <a:t>Uniquely in the US, most public health activities are authorized by state (not federal) statute</a:t>
            </a:r>
            <a:endParaRPr lang="en-US" sz="1200" dirty="0">
              <a:solidFill>
                <a:schemeClr val="dk1"/>
              </a:solidFill>
              <a:latin typeface="Times New Roman"/>
              <a:ea typeface="Times New Roman"/>
              <a:cs typeface="Times New Roman"/>
              <a:sym typeface="Times New Roman"/>
            </a:endParaRPr>
          </a:p>
          <a:p>
            <a:endParaRPr lang="en-US" dirty="0"/>
          </a:p>
        </p:txBody>
      </p:sp>
      <p:pic>
        <p:nvPicPr>
          <p:cNvPr id="9" name="Picture 8">
            <a:extLst>
              <a:ext uri="{FF2B5EF4-FFF2-40B4-BE49-F238E27FC236}">
                <a16:creationId xmlns:a16="http://schemas.microsoft.com/office/drawing/2014/main" id="{97803E74-102E-C246-9043-BDE5F7E5FA87}"/>
              </a:ext>
            </a:extLst>
          </p:cNvPr>
          <p:cNvPicPr>
            <a:picLocks noChangeAspect="1"/>
          </p:cNvPicPr>
          <p:nvPr/>
        </p:nvPicPr>
        <p:blipFill>
          <a:blip r:embed="rId3"/>
          <a:stretch>
            <a:fillRect/>
          </a:stretch>
        </p:blipFill>
        <p:spPr>
          <a:xfrm>
            <a:off x="6300370" y="843135"/>
            <a:ext cx="3937835" cy="5162204"/>
          </a:xfrm>
          <a:prstGeom prst="rect">
            <a:avLst/>
          </a:prstGeom>
        </p:spPr>
      </p:pic>
      <p:sp>
        <p:nvSpPr>
          <p:cNvPr id="12" name="TextBox 11">
            <a:extLst>
              <a:ext uri="{FF2B5EF4-FFF2-40B4-BE49-F238E27FC236}">
                <a16:creationId xmlns:a16="http://schemas.microsoft.com/office/drawing/2014/main" id="{EB762C4C-7707-B548-98E9-790A0B4E5A57}"/>
              </a:ext>
            </a:extLst>
          </p:cNvPr>
          <p:cNvSpPr txBox="1"/>
          <p:nvPr/>
        </p:nvSpPr>
        <p:spPr>
          <a:xfrm>
            <a:off x="7250962" y="6011372"/>
            <a:ext cx="2987243" cy="461665"/>
          </a:xfrm>
          <a:prstGeom prst="rect">
            <a:avLst/>
          </a:prstGeom>
          <a:noFill/>
        </p:spPr>
        <p:txBody>
          <a:bodyPr wrap="square" rtlCol="0">
            <a:spAutoFit/>
          </a:bodyPr>
          <a:lstStyle/>
          <a:p>
            <a:pPr algn="r"/>
            <a:r>
              <a:rPr lang="en-US" sz="1200" dirty="0"/>
              <a:t>Image: David Linde</a:t>
            </a:r>
          </a:p>
          <a:p>
            <a:pPr algn="r"/>
            <a:r>
              <a:rPr lang="en-US" sz="1200" dirty="0"/>
              <a:t>Emerge Design Group</a:t>
            </a:r>
          </a:p>
        </p:txBody>
      </p:sp>
    </p:spTree>
    <p:extLst>
      <p:ext uri="{BB962C8B-B14F-4D97-AF65-F5344CB8AC3E}">
        <p14:creationId xmlns:p14="http://schemas.microsoft.com/office/powerpoint/2010/main" val="971100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DBFD4-E537-8549-A190-57AFFDF500CF}"/>
              </a:ext>
            </a:extLst>
          </p:cNvPr>
          <p:cNvSpPr>
            <a:spLocks noGrp="1"/>
          </p:cNvSpPr>
          <p:nvPr>
            <p:ph type="title"/>
          </p:nvPr>
        </p:nvSpPr>
        <p:spPr/>
        <p:txBody>
          <a:bodyPr/>
          <a:lstStyle/>
          <a:p>
            <a:r>
              <a:rPr lang="en-US" dirty="0"/>
              <a:t>So what’s the problem?</a:t>
            </a:r>
          </a:p>
        </p:txBody>
      </p:sp>
      <p:sp>
        <p:nvSpPr>
          <p:cNvPr id="5" name="Text Placeholder 4">
            <a:extLst>
              <a:ext uri="{FF2B5EF4-FFF2-40B4-BE49-F238E27FC236}">
                <a16:creationId xmlns:a16="http://schemas.microsoft.com/office/drawing/2014/main" id="{6458339E-ED5F-CE46-BE45-BCBA775A3DFB}"/>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Who gets to define a public health emergency?</a:t>
            </a:r>
          </a:p>
          <a:p>
            <a:pPr marL="285750" indent="-285750">
              <a:buFont typeface="Arial" panose="020B0604020202020204" pitchFamily="34" charset="0"/>
              <a:buChar char="•"/>
            </a:pPr>
            <a:r>
              <a:rPr lang="en-US" dirty="0"/>
              <a:t>Some researchers may call their research public health activities to get around the research regulations</a:t>
            </a:r>
          </a:p>
          <a:p>
            <a:pPr marL="285750" indent="-285750">
              <a:buFont typeface="Arial" panose="020B0604020202020204" pitchFamily="34" charset="0"/>
              <a:buChar char="•"/>
            </a:pPr>
            <a:r>
              <a:rPr lang="en-US" dirty="0"/>
              <a:t>There are very few stops on public health activities (especially in a public health emergency)</a:t>
            </a:r>
          </a:p>
          <a:p>
            <a:pPr marL="285750" indent="-285750">
              <a:buFont typeface="Arial" panose="020B0604020202020204" pitchFamily="34" charset="0"/>
              <a:buChar char="•"/>
            </a:pPr>
            <a:endParaRPr lang="en-US" dirty="0"/>
          </a:p>
        </p:txBody>
      </p:sp>
      <p:grpSp>
        <p:nvGrpSpPr>
          <p:cNvPr id="13" name="Group 12">
            <a:extLst>
              <a:ext uri="{FF2B5EF4-FFF2-40B4-BE49-F238E27FC236}">
                <a16:creationId xmlns:a16="http://schemas.microsoft.com/office/drawing/2014/main" id="{A6C64A9F-D1AF-5847-8036-AA300F814F9D}"/>
              </a:ext>
            </a:extLst>
          </p:cNvPr>
          <p:cNvGrpSpPr/>
          <p:nvPr/>
        </p:nvGrpSpPr>
        <p:grpSpPr>
          <a:xfrm>
            <a:off x="7309878" y="229085"/>
            <a:ext cx="3837971" cy="3734109"/>
            <a:chOff x="7309878" y="229085"/>
            <a:chExt cx="3837971" cy="3734109"/>
          </a:xfrm>
        </p:grpSpPr>
        <p:pic>
          <p:nvPicPr>
            <p:cNvPr id="12" name="Picture 11">
              <a:extLst>
                <a:ext uri="{FF2B5EF4-FFF2-40B4-BE49-F238E27FC236}">
                  <a16:creationId xmlns:a16="http://schemas.microsoft.com/office/drawing/2014/main" id="{3B2F59E1-40C6-1647-94E9-B629405F7B91}"/>
                </a:ext>
              </a:extLst>
            </p:cNvPr>
            <p:cNvPicPr>
              <a:picLocks noChangeAspect="1"/>
            </p:cNvPicPr>
            <p:nvPr/>
          </p:nvPicPr>
          <p:blipFill>
            <a:blip r:embed="rId2"/>
            <a:stretch>
              <a:fillRect/>
            </a:stretch>
          </p:blipFill>
          <p:spPr>
            <a:xfrm>
              <a:off x="7309878" y="229085"/>
              <a:ext cx="3837971" cy="373410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DA07F796-4F3F-3A4C-9A28-3415BCAB8788}"/>
                </a:ext>
              </a:extLst>
            </p:cNvPr>
            <p:cNvPicPr>
              <a:picLocks noChangeAspect="1"/>
            </p:cNvPicPr>
            <p:nvPr/>
          </p:nvPicPr>
          <p:blipFill>
            <a:blip r:embed="rId3"/>
            <a:stretch>
              <a:fillRect/>
            </a:stretch>
          </p:blipFill>
          <p:spPr>
            <a:xfrm>
              <a:off x="7309878" y="229085"/>
              <a:ext cx="637089" cy="301480"/>
            </a:xfrm>
            <a:prstGeom prst="rect">
              <a:avLst/>
            </a:prstGeom>
          </p:spPr>
        </p:pic>
      </p:grpSp>
      <p:pic>
        <p:nvPicPr>
          <p:cNvPr id="6" name="Content Placeholder 6">
            <a:extLst>
              <a:ext uri="{FF2B5EF4-FFF2-40B4-BE49-F238E27FC236}">
                <a16:creationId xmlns:a16="http://schemas.microsoft.com/office/drawing/2014/main" id="{1B1A914F-4A98-2C48-A7A4-337100F90E3E}"/>
              </a:ext>
            </a:extLst>
          </p:cNvPr>
          <p:cNvPicPr>
            <a:picLocks noChangeAspect="1"/>
          </p:cNvPicPr>
          <p:nvPr/>
        </p:nvPicPr>
        <p:blipFill rotWithShape="1">
          <a:blip r:embed="rId4"/>
          <a:srcRect r="2699"/>
          <a:stretch/>
        </p:blipFill>
        <p:spPr>
          <a:xfrm>
            <a:off x="5602012" y="3009208"/>
            <a:ext cx="3760236" cy="3465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7365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DD21F-8543-3A45-AF9E-F4BD18DFAF08}"/>
              </a:ext>
            </a:extLst>
          </p:cNvPr>
          <p:cNvSpPr>
            <a:spLocks noGrp="1"/>
          </p:cNvSpPr>
          <p:nvPr>
            <p:ph type="title"/>
          </p:nvPr>
        </p:nvSpPr>
        <p:spPr/>
        <p:txBody>
          <a:bodyPr/>
          <a:lstStyle/>
          <a:p>
            <a:r>
              <a:rPr lang="en-US" dirty="0"/>
              <a:t>Sage Bionetworks Code of Conduct</a:t>
            </a:r>
          </a:p>
        </p:txBody>
      </p:sp>
      <p:sp>
        <p:nvSpPr>
          <p:cNvPr id="3" name="Content Placeholder 2">
            <a:extLst>
              <a:ext uri="{FF2B5EF4-FFF2-40B4-BE49-F238E27FC236}">
                <a16:creationId xmlns:a16="http://schemas.microsoft.com/office/drawing/2014/main" id="{C3E87F27-6C81-B64F-A0AA-A324354340D6}"/>
              </a:ext>
            </a:extLst>
          </p:cNvPr>
          <p:cNvSpPr>
            <a:spLocks noGrp="1"/>
          </p:cNvSpPr>
          <p:nvPr>
            <p:ph idx="1"/>
          </p:nvPr>
        </p:nvSpPr>
        <p:spPr/>
        <p:txBody>
          <a:bodyPr>
            <a:normAutofit/>
          </a:bodyPr>
          <a:lstStyle/>
          <a:p>
            <a:r>
              <a:rPr lang="en-US" dirty="0"/>
              <a:t>Be welcome &amp; inclusive.</a:t>
            </a:r>
          </a:p>
          <a:p>
            <a:r>
              <a:rPr lang="en-US" dirty="0"/>
              <a:t>Participate in an authentic &amp; active way.</a:t>
            </a:r>
          </a:p>
          <a:p>
            <a:r>
              <a:rPr lang="en-US" dirty="0"/>
              <a:t>Respect the viewpoints &amp; ideas of others.</a:t>
            </a:r>
          </a:p>
          <a:p>
            <a:r>
              <a:rPr lang="en-US" dirty="0"/>
              <a:t>Attempt collaboration before conflict.</a:t>
            </a:r>
          </a:p>
          <a:p>
            <a:r>
              <a:rPr lang="en-US" dirty="0"/>
              <a:t>Refrain from demeaning, discriminatory, or harassing behavior &amp; speech.</a:t>
            </a:r>
          </a:p>
          <a:p>
            <a:r>
              <a:rPr lang="en-US" dirty="0"/>
              <a:t>Show empathy &amp; kindness when interacting with others.</a:t>
            </a:r>
          </a:p>
          <a:p>
            <a:endParaRPr lang="en-US" dirty="0"/>
          </a:p>
          <a:p>
            <a:endParaRPr lang="en-US" dirty="0"/>
          </a:p>
        </p:txBody>
      </p:sp>
    </p:spTree>
    <p:extLst>
      <p:ext uri="{BB962C8B-B14F-4D97-AF65-F5344CB8AC3E}">
        <p14:creationId xmlns:p14="http://schemas.microsoft.com/office/powerpoint/2010/main" val="3938243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387C8-93CB-4344-B67B-1AFAD5B8DB33}"/>
              </a:ext>
            </a:extLst>
          </p:cNvPr>
          <p:cNvSpPr>
            <a:spLocks noGrp="1"/>
          </p:cNvSpPr>
          <p:nvPr>
            <p:ph type="title"/>
          </p:nvPr>
        </p:nvSpPr>
        <p:spPr/>
        <p:txBody>
          <a:bodyPr/>
          <a:lstStyle/>
          <a:p>
            <a:r>
              <a:rPr lang="en" dirty="0"/>
              <a:t>Disclosures</a:t>
            </a:r>
            <a:endParaRPr lang="en-US" dirty="0"/>
          </a:p>
        </p:txBody>
      </p:sp>
      <p:sp>
        <p:nvSpPr>
          <p:cNvPr id="3" name="Content Placeholder 2">
            <a:extLst>
              <a:ext uri="{FF2B5EF4-FFF2-40B4-BE49-F238E27FC236}">
                <a16:creationId xmlns:a16="http://schemas.microsoft.com/office/drawing/2014/main" id="{114B7FA5-BE6F-E54A-9BFA-E02CA627FE2B}"/>
              </a:ext>
            </a:extLst>
          </p:cNvPr>
          <p:cNvSpPr>
            <a:spLocks noGrp="1"/>
          </p:cNvSpPr>
          <p:nvPr>
            <p:ph idx="1"/>
          </p:nvPr>
        </p:nvSpPr>
        <p:spPr/>
        <p:txBody>
          <a:bodyPr/>
          <a:lstStyle/>
          <a:p>
            <a:pPr>
              <a:buSzPct val="75000"/>
            </a:pPr>
            <a:r>
              <a:rPr lang="en-US" dirty="0"/>
              <a:t>The seed for this webinar came from a number of sources including direct conversation, email, and Twitter and has since been informed by review of academic, popular, and emerging literature, and loads more conversation (direct, Twitter). Prof. Spector also wrote a piece in USA Today about the importance of research during the pandemic.</a:t>
            </a:r>
          </a:p>
          <a:p>
            <a:pPr>
              <a:buSzPct val="75000"/>
            </a:pPr>
            <a:r>
              <a:rPr lang="en-US" dirty="0"/>
              <a:t>The views presented and discussed today are the personal views of the presenters, do not constitute legal or ethical advice, and should not be used to justify decision making.</a:t>
            </a:r>
          </a:p>
          <a:p>
            <a:endParaRPr lang="en-US" dirty="0"/>
          </a:p>
        </p:txBody>
      </p:sp>
    </p:spTree>
    <p:extLst>
      <p:ext uri="{BB962C8B-B14F-4D97-AF65-F5344CB8AC3E}">
        <p14:creationId xmlns:p14="http://schemas.microsoft.com/office/powerpoint/2010/main" val="4128379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89778-949B-1945-97E7-85181BC49495}"/>
              </a:ext>
            </a:extLst>
          </p:cNvPr>
          <p:cNvSpPr>
            <a:spLocks noGrp="1"/>
          </p:cNvSpPr>
          <p:nvPr>
            <p:ph type="title"/>
          </p:nvPr>
        </p:nvSpPr>
        <p:spPr/>
        <p:txBody>
          <a:bodyPr/>
          <a:lstStyle/>
          <a:p>
            <a:r>
              <a:rPr lang="en-US" dirty="0"/>
              <a:t>Our discussants</a:t>
            </a:r>
          </a:p>
        </p:txBody>
      </p:sp>
      <p:sp>
        <p:nvSpPr>
          <p:cNvPr id="4" name="Text Placeholder 3">
            <a:extLst>
              <a:ext uri="{FF2B5EF4-FFF2-40B4-BE49-F238E27FC236}">
                <a16:creationId xmlns:a16="http://schemas.microsoft.com/office/drawing/2014/main" id="{195C2147-DF4E-734E-BE0C-210B884A90E1}"/>
              </a:ext>
            </a:extLst>
          </p:cNvPr>
          <p:cNvSpPr>
            <a:spLocks noGrp="1"/>
          </p:cNvSpPr>
          <p:nvPr>
            <p:ph type="body" idx="1"/>
          </p:nvPr>
        </p:nvSpPr>
        <p:spPr/>
        <p:txBody>
          <a:bodyPr/>
          <a:lstStyle/>
          <a:p>
            <a:r>
              <a:rPr lang="en-US" dirty="0"/>
              <a:t>Jennifer K. Wagner, JD, PhD</a:t>
            </a:r>
          </a:p>
        </p:txBody>
      </p:sp>
      <p:sp>
        <p:nvSpPr>
          <p:cNvPr id="5" name="Content Placeholder 4">
            <a:extLst>
              <a:ext uri="{FF2B5EF4-FFF2-40B4-BE49-F238E27FC236}">
                <a16:creationId xmlns:a16="http://schemas.microsoft.com/office/drawing/2014/main" id="{D9CC74A6-96F7-2F40-877D-4E854F7CCCFC}"/>
              </a:ext>
            </a:extLst>
          </p:cNvPr>
          <p:cNvSpPr>
            <a:spLocks noGrp="1"/>
          </p:cNvSpPr>
          <p:nvPr>
            <p:ph sz="half" idx="2"/>
          </p:nvPr>
        </p:nvSpPr>
        <p:spPr>
          <a:xfrm>
            <a:off x="839788" y="2505075"/>
            <a:ext cx="5157787" cy="3684588"/>
          </a:xfrm>
        </p:spPr>
        <p:txBody>
          <a:bodyPr>
            <a:normAutofit/>
          </a:bodyPr>
          <a:lstStyle/>
          <a:p>
            <a:pPr marL="0" indent="0">
              <a:buNone/>
            </a:pPr>
            <a:r>
              <a:rPr lang="en-US" sz="2000" dirty="0"/>
              <a:t>Dr. Wagner is associate director of bioethics research and assistant professor in the Center for Translational Bioethics &amp; Health Care Policy at Geisinger. Her research is multidisciplinary and focused at the intersections of anthropology, genetics, law, and bioethics. </a:t>
            </a:r>
          </a:p>
        </p:txBody>
      </p:sp>
      <p:sp>
        <p:nvSpPr>
          <p:cNvPr id="6" name="Text Placeholder 5">
            <a:extLst>
              <a:ext uri="{FF2B5EF4-FFF2-40B4-BE49-F238E27FC236}">
                <a16:creationId xmlns:a16="http://schemas.microsoft.com/office/drawing/2014/main" id="{15BFFD9B-7D80-4C4D-B680-48A934ACA5F0}"/>
              </a:ext>
            </a:extLst>
          </p:cNvPr>
          <p:cNvSpPr>
            <a:spLocks noGrp="1"/>
          </p:cNvSpPr>
          <p:nvPr>
            <p:ph type="body" sz="quarter" idx="3"/>
          </p:nvPr>
        </p:nvSpPr>
        <p:spPr/>
        <p:txBody>
          <a:bodyPr/>
          <a:lstStyle/>
          <a:p>
            <a:r>
              <a:rPr lang="en-US" dirty="0"/>
              <a:t>Kayte Spector-Bagdady, JD, MBe</a:t>
            </a:r>
          </a:p>
        </p:txBody>
      </p:sp>
      <p:sp>
        <p:nvSpPr>
          <p:cNvPr id="7" name="Content Placeholder 6">
            <a:extLst>
              <a:ext uri="{FF2B5EF4-FFF2-40B4-BE49-F238E27FC236}">
                <a16:creationId xmlns:a16="http://schemas.microsoft.com/office/drawing/2014/main" id="{E4E8C019-A866-4F4C-8183-6770D2A2B862}"/>
              </a:ext>
            </a:extLst>
          </p:cNvPr>
          <p:cNvSpPr>
            <a:spLocks noGrp="1"/>
          </p:cNvSpPr>
          <p:nvPr>
            <p:ph sz="quarter" idx="4"/>
          </p:nvPr>
        </p:nvSpPr>
        <p:spPr/>
        <p:txBody>
          <a:bodyPr>
            <a:normAutofit/>
          </a:bodyPr>
          <a:lstStyle/>
          <a:p>
            <a:pPr marL="0" indent="0">
              <a:buNone/>
            </a:pPr>
            <a:r>
              <a:rPr lang="en-US" sz="2000" dirty="0"/>
              <a:t>Professor Spector is a lawyer/bioethicist and Chief of the Research Ethics Service in the Center for Bioethics and Social Sciences in Medicine at the University of Michigan Medical School. Her research focuses on the secondary research use of health data and biospecimens. </a:t>
            </a:r>
          </a:p>
        </p:txBody>
      </p:sp>
      <p:pic>
        <p:nvPicPr>
          <p:cNvPr id="9" name="Picture 8">
            <a:extLst>
              <a:ext uri="{FF2B5EF4-FFF2-40B4-BE49-F238E27FC236}">
                <a16:creationId xmlns:a16="http://schemas.microsoft.com/office/drawing/2014/main" id="{8B0119F9-C102-294E-A1B0-8B589231AEC3}"/>
              </a:ext>
            </a:extLst>
          </p:cNvPr>
          <p:cNvPicPr>
            <a:picLocks noChangeAspect="1"/>
          </p:cNvPicPr>
          <p:nvPr/>
        </p:nvPicPr>
        <p:blipFill>
          <a:blip r:embed="rId2"/>
          <a:stretch>
            <a:fillRect/>
          </a:stretch>
        </p:blipFill>
        <p:spPr>
          <a:xfrm>
            <a:off x="1794180" y="4201911"/>
            <a:ext cx="2616200" cy="2387600"/>
          </a:xfrm>
          <a:prstGeom prst="rect">
            <a:avLst/>
          </a:prstGeom>
        </p:spPr>
      </p:pic>
      <p:pic>
        <p:nvPicPr>
          <p:cNvPr id="11" name="Picture 10">
            <a:extLst>
              <a:ext uri="{FF2B5EF4-FFF2-40B4-BE49-F238E27FC236}">
                <a16:creationId xmlns:a16="http://schemas.microsoft.com/office/drawing/2014/main" id="{58F959ED-1A56-9343-A2CE-9D794888449E}"/>
              </a:ext>
            </a:extLst>
          </p:cNvPr>
          <p:cNvPicPr>
            <a:picLocks noChangeAspect="1"/>
          </p:cNvPicPr>
          <p:nvPr/>
        </p:nvPicPr>
        <p:blipFill>
          <a:blip r:embed="rId3"/>
          <a:stretch>
            <a:fillRect/>
          </a:stretch>
        </p:blipFill>
        <p:spPr>
          <a:xfrm>
            <a:off x="7769737" y="4384947"/>
            <a:ext cx="1988114" cy="2021528"/>
          </a:xfrm>
          <a:prstGeom prst="rect">
            <a:avLst/>
          </a:prstGeom>
        </p:spPr>
      </p:pic>
    </p:spTree>
    <p:extLst>
      <p:ext uri="{BB962C8B-B14F-4D97-AF65-F5344CB8AC3E}">
        <p14:creationId xmlns:p14="http://schemas.microsoft.com/office/powerpoint/2010/main" val="3151305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83B21-FF14-B847-A5AA-C4975A5E7EEC}"/>
              </a:ext>
            </a:extLst>
          </p:cNvPr>
          <p:cNvSpPr>
            <a:spLocks noGrp="1"/>
          </p:cNvSpPr>
          <p:nvPr>
            <p:ph type="title"/>
          </p:nvPr>
        </p:nvSpPr>
        <p:spPr/>
        <p:txBody>
          <a:bodyPr/>
          <a:lstStyle/>
          <a:p>
            <a:r>
              <a:rPr lang="en-US" dirty="0"/>
              <a:t>Our plan for today</a:t>
            </a:r>
          </a:p>
        </p:txBody>
      </p:sp>
      <p:sp>
        <p:nvSpPr>
          <p:cNvPr id="3" name="Content Placeholder 2">
            <a:extLst>
              <a:ext uri="{FF2B5EF4-FFF2-40B4-BE49-F238E27FC236}">
                <a16:creationId xmlns:a16="http://schemas.microsoft.com/office/drawing/2014/main" id="{392D40C5-7191-4044-B368-3C2A0B91C01E}"/>
              </a:ext>
            </a:extLst>
          </p:cNvPr>
          <p:cNvSpPr>
            <a:spLocks noGrp="1"/>
          </p:cNvSpPr>
          <p:nvPr>
            <p:ph idx="1"/>
          </p:nvPr>
        </p:nvSpPr>
        <p:spPr/>
        <p:txBody>
          <a:bodyPr/>
          <a:lstStyle/>
          <a:p>
            <a:r>
              <a:rPr lang="en-US" dirty="0"/>
              <a:t>Setting the stage (Meg)</a:t>
            </a:r>
          </a:p>
          <a:p>
            <a:r>
              <a:rPr lang="en-US" dirty="0"/>
              <a:t>Questions and discussion (with Jen and Kayte)</a:t>
            </a:r>
          </a:p>
        </p:txBody>
      </p:sp>
    </p:spTree>
    <p:extLst>
      <p:ext uri="{BB962C8B-B14F-4D97-AF65-F5344CB8AC3E}">
        <p14:creationId xmlns:p14="http://schemas.microsoft.com/office/powerpoint/2010/main" val="1416506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D92B9A-4057-3342-9AD4-052686B089E1}"/>
              </a:ext>
            </a:extLst>
          </p:cNvPr>
          <p:cNvSpPr>
            <a:spLocks noGrp="1"/>
          </p:cNvSpPr>
          <p:nvPr>
            <p:ph type="title"/>
          </p:nvPr>
        </p:nvSpPr>
        <p:spPr/>
        <p:txBody>
          <a:bodyPr/>
          <a:lstStyle/>
          <a:p>
            <a:r>
              <a:rPr lang="en-US" dirty="0"/>
              <a:t>Setting the stage</a:t>
            </a:r>
          </a:p>
        </p:txBody>
      </p:sp>
      <p:sp>
        <p:nvSpPr>
          <p:cNvPr id="5" name="Text Placeholder 4">
            <a:extLst>
              <a:ext uri="{FF2B5EF4-FFF2-40B4-BE49-F238E27FC236}">
                <a16:creationId xmlns:a16="http://schemas.microsoft.com/office/drawing/2014/main" id="{BB25DAD3-B808-5A44-AF04-636D445B599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55286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23582-F290-2F43-825F-69A5DC68BDAD}"/>
              </a:ext>
            </a:extLst>
          </p:cNvPr>
          <p:cNvSpPr>
            <a:spLocks noGrp="1"/>
          </p:cNvSpPr>
          <p:nvPr>
            <p:ph type="title"/>
          </p:nvPr>
        </p:nvSpPr>
        <p:spPr/>
        <p:txBody>
          <a:bodyPr/>
          <a:lstStyle/>
          <a:p>
            <a:r>
              <a:rPr lang="en-US" dirty="0"/>
              <a:t>We are undeniably in the midst of a pandemic</a:t>
            </a:r>
          </a:p>
        </p:txBody>
      </p:sp>
      <p:pic>
        <p:nvPicPr>
          <p:cNvPr id="5" name="Content Placeholder 4">
            <a:extLst>
              <a:ext uri="{FF2B5EF4-FFF2-40B4-BE49-F238E27FC236}">
                <a16:creationId xmlns:a16="http://schemas.microsoft.com/office/drawing/2014/main" id="{CDB86983-D352-784D-B1B6-58F2B523C150}"/>
              </a:ext>
            </a:extLst>
          </p:cNvPr>
          <p:cNvPicPr>
            <a:picLocks noGrp="1" noChangeAspect="1"/>
          </p:cNvPicPr>
          <p:nvPr>
            <p:ph idx="1"/>
          </p:nvPr>
        </p:nvPicPr>
        <p:blipFill rotWithShape="1">
          <a:blip r:embed="rId2"/>
          <a:srcRect l="1765" t="11588" b="4068"/>
          <a:stretch/>
        </p:blipFill>
        <p:spPr>
          <a:xfrm>
            <a:off x="2066794" y="1690688"/>
            <a:ext cx="8058412" cy="4516922"/>
          </a:xfrm>
        </p:spPr>
      </p:pic>
      <p:sp>
        <p:nvSpPr>
          <p:cNvPr id="6" name="TextBox 5">
            <a:extLst>
              <a:ext uri="{FF2B5EF4-FFF2-40B4-BE49-F238E27FC236}">
                <a16:creationId xmlns:a16="http://schemas.microsoft.com/office/drawing/2014/main" id="{251AD3FE-A00B-CE4B-B9F5-3C49D58BBFAB}"/>
              </a:ext>
            </a:extLst>
          </p:cNvPr>
          <p:cNvSpPr txBox="1"/>
          <p:nvPr/>
        </p:nvSpPr>
        <p:spPr>
          <a:xfrm>
            <a:off x="7575969" y="6207610"/>
            <a:ext cx="2549237" cy="276999"/>
          </a:xfrm>
          <a:prstGeom prst="rect">
            <a:avLst/>
          </a:prstGeom>
          <a:noFill/>
        </p:spPr>
        <p:txBody>
          <a:bodyPr wrap="square" rtlCol="0">
            <a:spAutoFit/>
          </a:bodyPr>
          <a:lstStyle/>
          <a:p>
            <a:pPr algn="r"/>
            <a:r>
              <a:rPr lang="en-US" sz="1200" dirty="0"/>
              <a:t>Image: Johns Hopkins University CSSE</a:t>
            </a:r>
          </a:p>
        </p:txBody>
      </p:sp>
    </p:spTree>
    <p:extLst>
      <p:ext uri="{BB962C8B-B14F-4D97-AF65-F5344CB8AC3E}">
        <p14:creationId xmlns:p14="http://schemas.microsoft.com/office/powerpoint/2010/main" val="778469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93D6-89B1-4D4A-84D9-91390AA4DB08}"/>
              </a:ext>
            </a:extLst>
          </p:cNvPr>
          <p:cNvSpPr>
            <a:spLocks noGrp="1"/>
          </p:cNvSpPr>
          <p:nvPr>
            <p:ph type="title"/>
          </p:nvPr>
        </p:nvSpPr>
        <p:spPr/>
        <p:txBody>
          <a:bodyPr/>
          <a:lstStyle/>
          <a:p>
            <a:r>
              <a:rPr lang="en-US" dirty="0"/>
              <a:t>As in past pandemics, much is unknown</a:t>
            </a:r>
          </a:p>
        </p:txBody>
      </p:sp>
      <p:sp>
        <p:nvSpPr>
          <p:cNvPr id="9" name="Content Placeholder 8">
            <a:extLst>
              <a:ext uri="{FF2B5EF4-FFF2-40B4-BE49-F238E27FC236}">
                <a16:creationId xmlns:a16="http://schemas.microsoft.com/office/drawing/2014/main" id="{106B2371-69B2-114D-9285-E39D2F206943}"/>
              </a:ext>
            </a:extLst>
          </p:cNvPr>
          <p:cNvSpPr>
            <a:spLocks noGrp="1"/>
          </p:cNvSpPr>
          <p:nvPr>
            <p:ph idx="1"/>
          </p:nvPr>
        </p:nvSpPr>
        <p:spPr/>
        <p:txBody>
          <a:bodyPr/>
          <a:lstStyle/>
          <a:p>
            <a:endParaRPr lang="en-US"/>
          </a:p>
        </p:txBody>
      </p:sp>
      <p:sp>
        <p:nvSpPr>
          <p:cNvPr id="3" name="Content Placeholder 2">
            <a:extLst>
              <a:ext uri="{FF2B5EF4-FFF2-40B4-BE49-F238E27FC236}">
                <a16:creationId xmlns:a16="http://schemas.microsoft.com/office/drawing/2014/main" id="{1C0C3EB1-4811-2948-B6CC-31154EA39239}"/>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Who has it?</a:t>
            </a:r>
          </a:p>
          <a:p>
            <a:pPr marL="285750" indent="-285750">
              <a:buFont typeface="Arial" panose="020B0604020202020204" pitchFamily="34" charset="0"/>
              <a:buChar char="•"/>
            </a:pPr>
            <a:r>
              <a:rPr lang="en-US" dirty="0"/>
              <a:t>Who has had it?</a:t>
            </a:r>
          </a:p>
          <a:p>
            <a:pPr marL="285750" indent="-285750">
              <a:buFont typeface="Arial" panose="020B0604020202020204" pitchFamily="34" charset="0"/>
              <a:buChar char="•"/>
            </a:pPr>
            <a:r>
              <a:rPr lang="en-US" dirty="0"/>
              <a:t>Once you’ve had it, can you get it again?</a:t>
            </a:r>
          </a:p>
          <a:p>
            <a:pPr marL="285750" indent="-285750">
              <a:buFont typeface="Arial" panose="020B0604020202020204" pitchFamily="34" charset="0"/>
              <a:buChar char="•"/>
            </a:pPr>
            <a:r>
              <a:rPr lang="en-US" dirty="0"/>
              <a:t>Why is it terrible for some people and mild for others?</a:t>
            </a:r>
          </a:p>
          <a:p>
            <a:pPr marL="285750" indent="-285750">
              <a:buFont typeface="Arial" panose="020B0604020202020204" pitchFamily="34" charset="0"/>
              <a:buChar char="•"/>
            </a:pPr>
            <a:r>
              <a:rPr lang="en-US" dirty="0"/>
              <a:t>How long has it been circulating in humans?</a:t>
            </a:r>
          </a:p>
          <a:p>
            <a:endParaRPr lang="en-US" dirty="0"/>
          </a:p>
        </p:txBody>
      </p:sp>
      <p:pic>
        <p:nvPicPr>
          <p:cNvPr id="8" name="Picture 7">
            <a:extLst>
              <a:ext uri="{FF2B5EF4-FFF2-40B4-BE49-F238E27FC236}">
                <a16:creationId xmlns:a16="http://schemas.microsoft.com/office/drawing/2014/main" id="{E3627121-2918-0E45-A0D4-D58FB4C8A67B}"/>
              </a:ext>
            </a:extLst>
          </p:cNvPr>
          <p:cNvPicPr>
            <a:picLocks noChangeAspect="1"/>
          </p:cNvPicPr>
          <p:nvPr/>
        </p:nvPicPr>
        <p:blipFill>
          <a:blip r:embed="rId3"/>
          <a:stretch>
            <a:fillRect/>
          </a:stretch>
        </p:blipFill>
        <p:spPr>
          <a:xfrm>
            <a:off x="6671728" y="525154"/>
            <a:ext cx="3899291" cy="5798165"/>
          </a:xfrm>
          <a:prstGeom prst="rect">
            <a:avLst/>
          </a:prstGeom>
        </p:spPr>
      </p:pic>
      <p:sp>
        <p:nvSpPr>
          <p:cNvPr id="10" name="TextBox 9">
            <a:extLst>
              <a:ext uri="{FF2B5EF4-FFF2-40B4-BE49-F238E27FC236}">
                <a16:creationId xmlns:a16="http://schemas.microsoft.com/office/drawing/2014/main" id="{A7C55730-D484-5B46-964B-E70C79478549}"/>
              </a:ext>
            </a:extLst>
          </p:cNvPr>
          <p:cNvSpPr txBox="1"/>
          <p:nvPr/>
        </p:nvSpPr>
        <p:spPr>
          <a:xfrm>
            <a:off x="8686800" y="6277454"/>
            <a:ext cx="1884219" cy="461665"/>
          </a:xfrm>
          <a:prstGeom prst="rect">
            <a:avLst/>
          </a:prstGeom>
          <a:noFill/>
        </p:spPr>
        <p:txBody>
          <a:bodyPr wrap="square" rtlCol="0">
            <a:spAutoFit/>
          </a:bodyPr>
          <a:lstStyle/>
          <a:p>
            <a:pPr algn="r"/>
            <a:r>
              <a:rPr lang="en-US" sz="1200" dirty="0"/>
              <a:t>Image: </a:t>
            </a:r>
            <a:r>
              <a:rPr lang="en-US" sz="1200" dirty="0" err="1"/>
              <a:t>Josse</a:t>
            </a:r>
            <a:r>
              <a:rPr lang="en-US" sz="1200" dirty="0"/>
              <a:t> </a:t>
            </a:r>
            <a:r>
              <a:rPr lang="en-US" sz="1200" dirty="0" err="1"/>
              <a:t>Lieferinxe</a:t>
            </a:r>
            <a:r>
              <a:rPr lang="en-US" sz="1200" dirty="0"/>
              <a:t> Library of Congress</a:t>
            </a:r>
          </a:p>
        </p:txBody>
      </p:sp>
    </p:spTree>
    <p:extLst>
      <p:ext uri="{BB962C8B-B14F-4D97-AF65-F5344CB8AC3E}">
        <p14:creationId xmlns:p14="http://schemas.microsoft.com/office/powerpoint/2010/main" val="3074954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1051B-2F11-A14F-A734-64D626C982F6}"/>
              </a:ext>
            </a:extLst>
          </p:cNvPr>
          <p:cNvSpPr>
            <a:spLocks noGrp="1"/>
          </p:cNvSpPr>
          <p:nvPr>
            <p:ph type="title"/>
          </p:nvPr>
        </p:nvSpPr>
        <p:spPr/>
        <p:txBody>
          <a:bodyPr/>
          <a:lstStyle/>
          <a:p>
            <a:r>
              <a:rPr lang="en-US" dirty="0"/>
              <a:t>This pandemic is a little different</a:t>
            </a:r>
          </a:p>
        </p:txBody>
      </p:sp>
      <p:sp>
        <p:nvSpPr>
          <p:cNvPr id="3" name="Content Placeholder 2">
            <a:extLst>
              <a:ext uri="{FF2B5EF4-FFF2-40B4-BE49-F238E27FC236}">
                <a16:creationId xmlns:a16="http://schemas.microsoft.com/office/drawing/2014/main" id="{405EFE0A-2834-0449-805A-5377857A0FD4}"/>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We have </a:t>
            </a:r>
            <a:r>
              <a:rPr lang="en-US" i="1" dirty="0"/>
              <a:t>massive</a:t>
            </a:r>
            <a:r>
              <a:rPr lang="en-US" dirty="0"/>
              <a:t> research banks filled with data and </a:t>
            </a:r>
            <a:r>
              <a:rPr lang="en-US" dirty="0" err="1"/>
              <a:t>biosamples</a:t>
            </a:r>
            <a:endParaRPr lang="en-US" dirty="0"/>
          </a:p>
          <a:p>
            <a:pPr marL="285750" indent="-285750">
              <a:buFont typeface="Arial" panose="020B0604020202020204" pitchFamily="34" charset="0"/>
              <a:buChar char="•"/>
            </a:pPr>
            <a:r>
              <a:rPr lang="en-US" dirty="0"/>
              <a:t>We have </a:t>
            </a:r>
            <a:r>
              <a:rPr lang="en-US" i="1" dirty="0"/>
              <a:t>oodles </a:t>
            </a:r>
            <a:r>
              <a:rPr lang="en-US" dirty="0"/>
              <a:t>of computing power</a:t>
            </a:r>
          </a:p>
          <a:p>
            <a:pPr marL="285750" indent="-285750">
              <a:buFont typeface="Arial" panose="020B0604020202020204" pitchFamily="34" charset="0"/>
              <a:buChar char="•"/>
            </a:pPr>
            <a:r>
              <a:rPr lang="en-US" dirty="0"/>
              <a:t>In many cases we have “broad consent” – informed consent that allows for secondary research</a:t>
            </a:r>
          </a:p>
          <a:p>
            <a:pPr marL="285750" indent="-285750">
              <a:buFont typeface="Arial" panose="020B0604020202020204" pitchFamily="34" charset="0"/>
              <a:buChar char="•"/>
            </a:pPr>
            <a:endParaRPr lang="en-US" dirty="0"/>
          </a:p>
        </p:txBody>
      </p:sp>
      <p:pic>
        <p:nvPicPr>
          <p:cNvPr id="19" name="Content Placeholder 18">
            <a:extLst>
              <a:ext uri="{FF2B5EF4-FFF2-40B4-BE49-F238E27FC236}">
                <a16:creationId xmlns:a16="http://schemas.microsoft.com/office/drawing/2014/main" id="{37C3C1C6-07B3-4F40-B9AA-D87EE6407168}"/>
              </a:ext>
            </a:extLst>
          </p:cNvPr>
          <p:cNvPicPr>
            <a:picLocks noGrp="1" noChangeAspect="1"/>
          </p:cNvPicPr>
          <p:nvPr>
            <p:ph idx="1"/>
          </p:nvPr>
        </p:nvPicPr>
        <p:blipFill>
          <a:blip r:embed="rId2"/>
          <a:stretch>
            <a:fillRect/>
          </a:stretch>
        </p:blipFill>
        <p:spPr>
          <a:xfrm>
            <a:off x="5832475" y="987425"/>
            <a:ext cx="4873625" cy="4873625"/>
          </a:xfrm>
        </p:spPr>
      </p:pic>
      <p:sp>
        <p:nvSpPr>
          <p:cNvPr id="20" name="Oval 19">
            <a:extLst>
              <a:ext uri="{FF2B5EF4-FFF2-40B4-BE49-F238E27FC236}">
                <a16:creationId xmlns:a16="http://schemas.microsoft.com/office/drawing/2014/main" id="{4416A5CB-4E81-C049-BAB1-6DA531CB5622}"/>
              </a:ext>
            </a:extLst>
          </p:cNvPr>
          <p:cNvSpPr/>
          <p:nvPr/>
        </p:nvSpPr>
        <p:spPr>
          <a:xfrm>
            <a:off x="9933709" y="5403273"/>
            <a:ext cx="772391" cy="7481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2570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1220</TotalTime>
  <Words>1033</Words>
  <Application>Microsoft Macintosh PowerPoint</Application>
  <PresentationFormat>Widescreen</PresentationFormat>
  <Paragraphs>95</Paragraphs>
  <Slides>17</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Research and Public Health Emergencies</vt:lpstr>
      <vt:lpstr>Sage Bionetworks Code of Conduct</vt:lpstr>
      <vt:lpstr>Disclosures</vt:lpstr>
      <vt:lpstr>Our discussants</vt:lpstr>
      <vt:lpstr>Our plan for today</vt:lpstr>
      <vt:lpstr>Setting the stage</vt:lpstr>
      <vt:lpstr>We are undeniably in the midst of a pandemic</vt:lpstr>
      <vt:lpstr>As in past pandemics, much is unknown</vt:lpstr>
      <vt:lpstr>This pandemic is a little different</vt:lpstr>
      <vt:lpstr>Case example:  Seattle Flu Study</vt:lpstr>
      <vt:lpstr>Can we use research repositories in a public health emergency?   Should we?   Public health activities are not the same as public health research </vt:lpstr>
      <vt:lpstr>What is research?</vt:lpstr>
      <vt:lpstr>There are regulations</vt:lpstr>
      <vt:lpstr>But not all research is regulated…</vt:lpstr>
      <vt:lpstr>What are public health activities?</vt:lpstr>
      <vt:lpstr>Regulation of public health activities </vt:lpstr>
      <vt:lpstr>So what’s the problem?</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 Doerr</dc:creator>
  <cp:lastModifiedBy>Meg Doerr</cp:lastModifiedBy>
  <cp:revision>34</cp:revision>
  <dcterms:created xsi:type="dcterms:W3CDTF">2020-04-08T20:36:47Z</dcterms:created>
  <dcterms:modified xsi:type="dcterms:W3CDTF">2020-04-09T16:56:54Z</dcterms:modified>
</cp:coreProperties>
</file>